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drawings/drawing4.xml" ContentType="application/vnd.openxmlformats-officedocument.drawingml.chartshap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heme/themeOverride3.xml" ContentType="application/vnd.openxmlformats-officedocument.themeOverrid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7"/>
  </p:notesMasterIdLst>
  <p:handoutMasterIdLst>
    <p:handoutMasterId r:id="rId38"/>
  </p:handoutMasterIdLst>
  <p:sldIdLst>
    <p:sldId id="256" r:id="rId2"/>
    <p:sldId id="356" r:id="rId3"/>
    <p:sldId id="358" r:id="rId4"/>
    <p:sldId id="360" r:id="rId5"/>
    <p:sldId id="280" r:id="rId6"/>
    <p:sldId id="321" r:id="rId7"/>
    <p:sldId id="298" r:id="rId8"/>
    <p:sldId id="369" r:id="rId9"/>
    <p:sldId id="267" r:id="rId10"/>
    <p:sldId id="320" r:id="rId11"/>
    <p:sldId id="367" r:id="rId12"/>
    <p:sldId id="329" r:id="rId13"/>
    <p:sldId id="281" r:id="rId14"/>
    <p:sldId id="363" r:id="rId15"/>
    <p:sldId id="272" r:id="rId16"/>
    <p:sldId id="313" r:id="rId17"/>
    <p:sldId id="301" r:id="rId18"/>
    <p:sldId id="314" r:id="rId19"/>
    <p:sldId id="364" r:id="rId20"/>
    <p:sldId id="283" r:id="rId21"/>
    <p:sldId id="285" r:id="rId22"/>
    <p:sldId id="306" r:id="rId23"/>
    <p:sldId id="365" r:id="rId24"/>
    <p:sldId id="277" r:id="rId25"/>
    <p:sldId id="279" r:id="rId26"/>
    <p:sldId id="361" r:id="rId27"/>
    <p:sldId id="355" r:id="rId28"/>
    <p:sldId id="346" r:id="rId29"/>
    <p:sldId id="366" r:id="rId30"/>
    <p:sldId id="309" r:id="rId31"/>
    <p:sldId id="310" r:id="rId32"/>
    <p:sldId id="302" r:id="rId33"/>
    <p:sldId id="290" r:id="rId34"/>
    <p:sldId id="295" r:id="rId35"/>
    <p:sldId id="293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  <a:srgbClr val="FF3300"/>
    <a:srgbClr val="FF0000"/>
    <a:srgbClr val="FF9900"/>
    <a:srgbClr val="99FF66"/>
    <a:srgbClr val="9999FF"/>
    <a:srgbClr val="008000"/>
    <a:srgbClr val="6666FF"/>
    <a:srgbClr val="33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98" autoAdjust="0"/>
    <p:restoredTop sz="86343" autoAdjust="0"/>
  </p:normalViewPr>
  <p:slideViewPr>
    <p:cSldViewPr>
      <p:cViewPr>
        <p:scale>
          <a:sx n="80" d="100"/>
          <a:sy n="80" d="100"/>
        </p:scale>
        <p:origin x="-1374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3863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5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2.xlsx"/><Relationship Id="rId1" Type="http://schemas.openxmlformats.org/officeDocument/2006/relationships/themeOverride" Target="../theme/themeOverride3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4.xlsx"/><Relationship Id="rId1" Type="http://schemas.openxmlformats.org/officeDocument/2006/relationships/themeOverride" Target="../theme/themeOverride4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Office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Office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Microsoft_Office_Excel_Worksheet8.xlsx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9"/>
  <c:chart>
    <c:autoTitleDeleted val="1"/>
    <c:view3D>
      <c:rAngAx val="1"/>
    </c:view3D>
    <c:floor>
      <c:spPr>
        <a:solidFill>
          <a:schemeClr val="bg1">
            <a:lumMod val="85000"/>
          </a:schemeClr>
        </a:solidFill>
        <a:ln>
          <a:noFill/>
        </a:ln>
        <a:effectLst/>
      </c:spPr>
    </c:floor>
    <c:plotArea>
      <c:layout>
        <c:manualLayout>
          <c:layoutTarget val="inner"/>
          <c:xMode val="edge"/>
          <c:yMode val="edge"/>
          <c:x val="0.26438775684744997"/>
          <c:y val="1.6437431208196036E-2"/>
          <c:w val="0.73410366292708984"/>
          <c:h val="0.96799551265771056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2.1212098487689048E-2"/>
                  <c:y val="-6.0405554144441877E-3"/>
                </c:manualLayout>
              </c:layout>
              <c:showVal val="1"/>
            </c:dLbl>
            <c:dLbl>
              <c:idx val="1"/>
              <c:layout>
                <c:manualLayout>
                  <c:x val="1.6862017247844065E-2"/>
                  <c:y val="-8.2294047921429546E-3"/>
                </c:manualLayout>
              </c:layout>
              <c:showVal val="1"/>
            </c:dLbl>
            <c:dLbl>
              <c:idx val="2"/>
              <c:layout>
                <c:manualLayout>
                  <c:x val="1.2898887639045148E-2"/>
                  <c:y val="-1.1973372280077927E-2"/>
                </c:manualLayout>
              </c:layout>
              <c:showVal val="1"/>
            </c:dLbl>
            <c:dLbl>
              <c:idx val="3"/>
              <c:layout>
                <c:manualLayout>
                  <c:x val="2.1662042244719463E-2"/>
                  <c:y val="-1.3605537211074464E-2"/>
                </c:manualLayout>
              </c:layout>
              <c:showVal val="1"/>
            </c:dLbl>
            <c:spPr>
              <a:noFill/>
            </c:spPr>
            <c:showVal val="1"/>
          </c:dLbls>
          <c:cat>
            <c:strRef>
              <c:f>Sheet1!$A$2:$A$5</c:f>
              <c:strCache>
                <c:ptCount val="4"/>
                <c:pt idx="0">
                  <c:v>Other</c:v>
                </c:pt>
                <c:pt idx="1">
                  <c:v>I am not directly involved</c:v>
                </c:pt>
                <c:pt idx="2">
                  <c:v>I make recommendations</c:v>
                </c:pt>
                <c:pt idx="3">
                  <c:v>I am a decision maker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8.0000000000000224E-2</c:v>
                </c:pt>
                <c:pt idx="1">
                  <c:v>0.23</c:v>
                </c:pt>
                <c:pt idx="2">
                  <c:v>0.29000000000000031</c:v>
                </c:pt>
                <c:pt idx="3">
                  <c:v>0.41000000000000031</c:v>
                </c:pt>
              </c:numCache>
            </c:numRef>
          </c:val>
        </c:ser>
        <c:gapWidth val="212"/>
        <c:gapDepth val="226"/>
        <c:shape val="box"/>
        <c:axId val="86788736"/>
        <c:axId val="86790528"/>
        <c:axId val="0"/>
      </c:bar3DChart>
      <c:catAx>
        <c:axId val="86788736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6790528"/>
        <c:crosses val="autoZero"/>
        <c:auto val="1"/>
        <c:lblAlgn val="ctr"/>
        <c:lblOffset val="100"/>
      </c:catAx>
      <c:valAx>
        <c:axId val="86790528"/>
        <c:scaling>
          <c:orientation val="minMax"/>
        </c:scaling>
        <c:delete val="1"/>
        <c:axPos val="b"/>
        <c:numFmt formatCode="0%" sourceLinked="1"/>
        <c:tickLblPos val="none"/>
        <c:crossAx val="867887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10"/>
      <c:rotY val="140"/>
      <c:depthPercent val="180"/>
      <c:rAngAx val="1"/>
    </c:view3D>
    <c:floor>
      <c:spPr>
        <a:solidFill>
          <a:srgbClr val="FFFFFF">
            <a:lumMod val="75000"/>
          </a:srgbClr>
        </a:solidFill>
      </c:spPr>
    </c:floor>
    <c:plotArea>
      <c:layout>
        <c:manualLayout>
          <c:layoutTarget val="inner"/>
          <c:xMode val="edge"/>
          <c:yMode val="edge"/>
          <c:x val="9.0909090909091547E-3"/>
          <c:y val="0"/>
          <c:w val="0.98333333333333328"/>
          <c:h val="0.85801493051073563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2.2727272727273741E-2"/>
                  <c:y val="-1.3661202185792349E-2"/>
                </c:manualLayout>
              </c:layout>
              <c:showVal val="1"/>
            </c:dLbl>
            <c:dLbl>
              <c:idx val="1"/>
              <c:layout>
                <c:manualLayout>
                  <c:x val="2.4242424242424267E-2"/>
                  <c:y val="-1.91256830601093E-2"/>
                </c:manualLayout>
              </c:layout>
              <c:showVal val="1"/>
            </c:dLbl>
            <c:dLbl>
              <c:idx val="2"/>
              <c:layout>
                <c:manualLayout>
                  <c:x val="2.7272727272728021E-2"/>
                  <c:y val="-1.6575663697775501E-2"/>
                </c:manualLayout>
              </c:layout>
              <c:showVal val="1"/>
            </c:dLbl>
            <c:dLbl>
              <c:idx val="3"/>
              <c:layout>
                <c:manualLayout>
                  <c:x val="1.9696969696970119E-2"/>
                  <c:y val="-1.6575663697775501E-2"/>
                </c:manualLayout>
              </c:layout>
              <c:showVal val="1"/>
            </c:dLbl>
            <c:dLbl>
              <c:idx val="4"/>
              <c:layout>
                <c:manualLayout>
                  <c:x val="3.0303030303030311E-2"/>
                  <c:y val="-1.0792349726775957E-2"/>
                </c:manualLayout>
              </c:layout>
              <c:showVal val="1"/>
            </c:dLbl>
            <c:dLbl>
              <c:idx val="5"/>
              <c:layout>
                <c:manualLayout>
                  <c:x val="3.1818062514913828E-2"/>
                  <c:y val="-2.4908997031108798E-2"/>
                </c:manualLayout>
              </c:layout>
              <c:showVal val="1"/>
            </c:dLbl>
            <c:showVal val="1"/>
          </c:dLbls>
          <c:cat>
            <c:strRef>
              <c:f>Sheet1!$A$2:$A$7</c:f>
              <c:strCache>
                <c:ptCount val="6"/>
                <c:pt idx="0">
                  <c:v>Urine, lab based</c:v>
                </c:pt>
                <c:pt idx="1">
                  <c:v>Urine, instant test</c:v>
                </c:pt>
                <c:pt idx="2">
                  <c:v>Hair testing</c:v>
                </c:pt>
                <c:pt idx="3">
                  <c:v>Oral fluid, lab based</c:v>
                </c:pt>
                <c:pt idx="4">
                  <c:v>Oral fluid instant test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0.84000000000000064</c:v>
                </c:pt>
                <c:pt idx="1">
                  <c:v>0.24000000000000021</c:v>
                </c:pt>
                <c:pt idx="2">
                  <c:v>6.0000000000000032E-2</c:v>
                </c:pt>
                <c:pt idx="3">
                  <c:v>0.05</c:v>
                </c:pt>
                <c:pt idx="4">
                  <c:v>0.05</c:v>
                </c:pt>
                <c:pt idx="5">
                  <c:v>4.0000000000000022E-2</c:v>
                </c:pt>
              </c:numCache>
            </c:numRef>
          </c:val>
          <c:shape val="box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Urine, lab based</c:v>
                </c:pt>
                <c:pt idx="1">
                  <c:v>Urine, instant test</c:v>
                </c:pt>
                <c:pt idx="2">
                  <c:v>Hair testing</c:v>
                </c:pt>
                <c:pt idx="3">
                  <c:v>Oral fluid, lab based</c:v>
                </c:pt>
                <c:pt idx="4">
                  <c:v>Oral fluid instant test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Urine, lab based</c:v>
                </c:pt>
                <c:pt idx="1">
                  <c:v>Urine, instant test</c:v>
                </c:pt>
                <c:pt idx="2">
                  <c:v>Hair testing</c:v>
                </c:pt>
                <c:pt idx="3">
                  <c:v>Oral fluid, lab based</c:v>
                </c:pt>
                <c:pt idx="4">
                  <c:v>Oral fluid instant test</c:v>
                </c:pt>
                <c:pt idx="5">
                  <c:v>Other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0"/>
        <c:gapDepth val="98"/>
        <c:shape val="cylinder"/>
        <c:axId val="107922560"/>
        <c:axId val="107924096"/>
        <c:axId val="0"/>
      </c:bar3DChart>
      <c:catAx>
        <c:axId val="107922560"/>
        <c:scaling>
          <c:orientation val="minMax"/>
        </c:scaling>
        <c:axPos val="b"/>
        <c:numFmt formatCode="General" sourceLinked="1"/>
        <c:tickLblPos val="nextTo"/>
        <c:txPr>
          <a:bodyPr rot="0" vert="horz" anchor="b" anchorCtr="1"/>
          <a:lstStyle/>
          <a:p>
            <a:pPr>
              <a:defRPr sz="1400"/>
            </a:pPr>
            <a:endParaRPr lang="en-US"/>
          </a:p>
        </c:txPr>
        <c:crossAx val="107924096"/>
        <c:crosses val="autoZero"/>
        <c:auto val="1"/>
        <c:lblAlgn val="ctr"/>
        <c:lblOffset val="100"/>
      </c:catAx>
      <c:valAx>
        <c:axId val="107924096"/>
        <c:scaling>
          <c:orientation val="minMax"/>
        </c:scaling>
        <c:delete val="1"/>
        <c:axPos val="l"/>
        <c:numFmt formatCode="0%" sourceLinked="1"/>
        <c:tickLblPos val="none"/>
        <c:crossAx val="1079225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>
        <c:manualLayout>
          <c:layoutTarget val="inner"/>
          <c:xMode val="edge"/>
          <c:yMode val="edge"/>
          <c:x val="9.0909090909091494E-3"/>
          <c:y val="5.8972003499562546E-2"/>
          <c:w val="0.96666666666666667"/>
          <c:h val="0.76353352889712256"/>
        </c:manualLayout>
      </c:layout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76200">
              <a:solidFill>
                <a:schemeClr val="accent1"/>
              </a:solidFill>
            </a:ln>
            <a:effectLst/>
          </c:spPr>
          <c:marker>
            <c:symbol val="circle"/>
            <c:size val="15"/>
            <c:spPr>
              <a:solidFill>
                <a:schemeClr val="accent1"/>
              </a:solidFill>
              <a:ln w="25400" cap="rnd" cmpd="sng">
                <a:noFill/>
                <a:bevel/>
              </a:ln>
              <a:effectLst/>
              <a:scene3d>
                <a:camera prst="orthographicFront"/>
                <a:lightRig rig="threePt" dir="t"/>
              </a:scene3d>
              <a:sp3d prstMaterial="matte"/>
            </c:spPr>
          </c:marker>
          <c:dLbls>
            <c:dLbl>
              <c:idx val="2"/>
              <c:layout>
                <c:manualLayout>
                  <c:x val="-6.2121212121212119E-2"/>
                  <c:y val="-7.1078431372549017E-2"/>
                </c:manualLayout>
              </c:layout>
              <c:showVal val="1"/>
            </c:dLbl>
            <c:dLbl>
              <c:idx val="3"/>
              <c:layout>
                <c:manualLayout>
                  <c:x val="-2.4242424242424229E-2"/>
                  <c:y val="-7.7614379084967308E-2"/>
                </c:manualLayout>
              </c:layout>
              <c:showVal val="1"/>
            </c:dLbl>
            <c:dLbl>
              <c:idx val="4"/>
              <c:layout>
                <c:manualLayout>
                  <c:x val="-3.0303030303030311E-2"/>
                  <c:y val="-7.107843137254901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Less than $10</c:v>
                </c:pt>
                <c:pt idx="1">
                  <c:v>$11 - $20</c:v>
                </c:pt>
                <c:pt idx="2">
                  <c:v>$21 - $30</c:v>
                </c:pt>
                <c:pt idx="3">
                  <c:v>$31 - $40</c:v>
                </c:pt>
                <c:pt idx="4">
                  <c:v>$41 - $50</c:v>
                </c:pt>
                <c:pt idx="5">
                  <c:v>$51  or more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3.0000000000000002E-2</c:v>
                </c:pt>
                <c:pt idx="1">
                  <c:v>0.12000000000000002</c:v>
                </c:pt>
                <c:pt idx="2">
                  <c:v>0.24000000000000021</c:v>
                </c:pt>
                <c:pt idx="3">
                  <c:v>0.24000000000000021</c:v>
                </c:pt>
                <c:pt idx="4">
                  <c:v>0.19</c:v>
                </c:pt>
                <c:pt idx="5">
                  <c:v>0.18000000000000024</c:v>
                </c:pt>
              </c:numCache>
            </c:numRef>
          </c:val>
          <c:smooth val="1"/>
        </c:ser>
        <c:marker val="1"/>
        <c:axId val="108124416"/>
        <c:axId val="108273664"/>
      </c:lineChart>
      <c:catAx>
        <c:axId val="1081244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8273664"/>
        <c:crosses val="autoZero"/>
        <c:auto val="1"/>
        <c:lblAlgn val="ctr"/>
        <c:lblOffset val="100"/>
      </c:catAx>
      <c:valAx>
        <c:axId val="108273664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10812441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4583333333333429"/>
          <c:y val="0.19650660470719891"/>
          <c:w val="0.75227272727272732"/>
          <c:h val="0.6338092481086984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>
              <a:solidFill>
                <a:srgbClr val="000000"/>
              </a:solidFill>
            </a:ln>
          </c:spPr>
          <c:explosion val="6"/>
          <c:dPt>
            <c:idx val="0"/>
            <c:spPr>
              <a:solidFill>
                <a:srgbClr val="CC0000"/>
              </a:solidFill>
              <a:ln w="28575">
                <a:solidFill>
                  <a:srgbClr val="000000"/>
                </a:solidFill>
              </a:ln>
            </c:spPr>
          </c:dPt>
          <c:dPt>
            <c:idx val="1"/>
            <c:spPr>
              <a:solidFill>
                <a:srgbClr val="FFFF00">
                  <a:lumMod val="60000"/>
                  <a:lumOff val="40000"/>
                </a:srgbClr>
              </a:solidFill>
              <a:ln w="28575">
                <a:solidFill>
                  <a:srgbClr val="000000"/>
                </a:solidFill>
              </a:ln>
            </c:spPr>
          </c:dPt>
          <c:dPt>
            <c:idx val="2"/>
            <c:spPr>
              <a:solidFill>
                <a:srgbClr val="92D050"/>
              </a:solidFill>
              <a:ln w="28575">
                <a:solidFill>
                  <a:srgbClr val="000000"/>
                </a:solidFill>
              </a:ln>
            </c:spPr>
          </c:dPt>
          <c:dPt>
            <c:idx val="4"/>
            <c:spPr>
              <a:solidFill>
                <a:srgbClr val="FFFFFF"/>
              </a:solidFill>
              <a:ln w="28575">
                <a:solidFill>
                  <a:srgbClr val="000000"/>
                </a:solidFill>
              </a:ln>
            </c:spPr>
          </c:dPt>
          <c:dLbls>
            <c:dLbl>
              <c:idx val="0"/>
              <c:layout>
                <c:manualLayout>
                  <c:x val="-4.5274337866857549E-2"/>
                  <c:y val="-3.8566272965879292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24275375805297147"/>
                  <c:y val="-0.1217124908566757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0.21756430446194364"/>
                  <c:y val="-0.17719181618691121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4.0706156048675814E-2"/>
                  <c:y val="-1.4832098193608157E-2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6.1494989262705801E-2"/>
                  <c:y val="-8.3127447183857214E-2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Sheet1!$A$2:$A$6</c:f>
              <c:strCache>
                <c:ptCount val="5"/>
                <c:pt idx="0">
                  <c:v>Less than $20,000</c:v>
                </c:pt>
                <c:pt idx="1">
                  <c:v>$20,000 - $30,000</c:v>
                </c:pt>
                <c:pt idx="2">
                  <c:v>$31,000 - $40,000</c:v>
                </c:pt>
                <c:pt idx="3">
                  <c:v>$41,000 - $50,000</c:v>
                </c:pt>
                <c:pt idx="4">
                  <c:v>$51,000 and above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9.0000000000000024E-2</c:v>
                </c:pt>
                <c:pt idx="1">
                  <c:v>0.44</c:v>
                </c:pt>
                <c:pt idx="2">
                  <c:v>0.30000000000000032</c:v>
                </c:pt>
                <c:pt idx="3">
                  <c:v>0.11</c:v>
                </c:pt>
                <c:pt idx="4">
                  <c:v>6.0000000000000032E-2</c:v>
                </c:pt>
              </c:numCache>
            </c:numRef>
          </c:val>
        </c:ser>
        <c:dLbls>
          <c:showVal val="1"/>
        </c:dLbls>
      </c:pie3DChart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8.2957475710275549E-2"/>
          <c:y val="0"/>
          <c:w val="0.91704252428972699"/>
          <c:h val="0.67975065616800268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0477544473607466E-2"/>
                  <c:y val="-1.5598223299010861E-2"/>
                </c:manualLayout>
              </c:layout>
              <c:showVal val="1"/>
            </c:dLbl>
            <c:dLbl>
              <c:idx val="1"/>
              <c:layout>
                <c:manualLayout>
                  <c:x val="1.1777000097210283E-2"/>
                  <c:y val="-1.5384615384615552E-2"/>
                </c:manualLayout>
              </c:layout>
              <c:showVal val="1"/>
            </c:dLbl>
            <c:dLbl>
              <c:idx val="2"/>
              <c:layout>
                <c:manualLayout>
                  <c:x val="2.1280013609410387E-2"/>
                  <c:y val="-4.9145972138098133E-3"/>
                </c:manualLayout>
              </c:layout>
              <c:showVal val="1"/>
            </c:dLbl>
            <c:dLbl>
              <c:idx val="3"/>
              <c:layout>
                <c:manualLayout>
                  <c:x val="1.3401501895596685E-2"/>
                  <c:y val="-4.9145972138098133E-3"/>
                </c:manualLayout>
              </c:layout>
              <c:showVal val="1"/>
            </c:dLbl>
            <c:dLbl>
              <c:idx val="4"/>
              <c:layout>
                <c:manualLayout>
                  <c:x val="1.315774764265578E-2"/>
                  <c:y val="-1.4957197657985061E-2"/>
                </c:manualLayout>
              </c:layout>
              <c:showVal val="1"/>
            </c:dLbl>
            <c:dLbl>
              <c:idx val="5"/>
              <c:layout>
                <c:manualLayout>
                  <c:x val="1.5026003693982883E-2"/>
                  <c:y val="-1.5598223299010857E-2"/>
                </c:manualLayout>
              </c:layout>
              <c:showVal val="1"/>
            </c:dLbl>
            <c:dLbl>
              <c:idx val="6"/>
              <c:layout>
                <c:manualLayout>
                  <c:x val="1.4863541362885563E-2"/>
                  <c:y val="-1.0256410256410263E-2"/>
                </c:manualLayout>
              </c:layout>
              <c:showVal val="1"/>
            </c:dLbl>
            <c:dLbl>
              <c:idx val="7"/>
              <c:layout>
                <c:manualLayout>
                  <c:x val="1.5107174103237466E-2"/>
                  <c:y val="-2.5427417726630402E-2"/>
                </c:manualLayout>
              </c:layout>
              <c:showVal val="1"/>
            </c:dLbl>
            <c:dLbl>
              <c:idx val="8"/>
              <c:layout>
                <c:manualLayout>
                  <c:x val="8.7718722659667538E-3"/>
                  <c:y val="-2.5427417726630402E-2"/>
                </c:manualLayout>
              </c:layout>
              <c:showVal val="1"/>
            </c:dLbl>
            <c:dLbl>
              <c:idx val="9"/>
              <c:layout>
                <c:manualLayout>
                  <c:x val="1.4782370953630795E-2"/>
                  <c:y val="-1.5598223299010861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Less than $20,000</c:v>
                </c:pt>
                <c:pt idx="1">
                  <c:v>$21,000 - $30,000</c:v>
                </c:pt>
                <c:pt idx="2">
                  <c:v>$31,000 - $40,000</c:v>
                </c:pt>
                <c:pt idx="3">
                  <c:v>$41,000 - $50,000</c:v>
                </c:pt>
                <c:pt idx="4">
                  <c:v>$51,000 - $60,000</c:v>
                </c:pt>
                <c:pt idx="5">
                  <c:v>$61,000 - $70,000</c:v>
                </c:pt>
                <c:pt idx="6">
                  <c:v>$71,000 - $80,000</c:v>
                </c:pt>
                <c:pt idx="7">
                  <c:v>$81,000 - $90,000</c:v>
                </c:pt>
                <c:pt idx="8">
                  <c:v>$91,000 - $100,000</c:v>
                </c:pt>
                <c:pt idx="9">
                  <c:v>$101,000 or above 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0.28000000000000008</c:v>
                </c:pt>
                <c:pt idx="1">
                  <c:v>0.13</c:v>
                </c:pt>
                <c:pt idx="2">
                  <c:v>6.0000000000000032E-2</c:v>
                </c:pt>
                <c:pt idx="3">
                  <c:v>6.0000000000000032E-2</c:v>
                </c:pt>
                <c:pt idx="4">
                  <c:v>7.0000000000000021E-2</c:v>
                </c:pt>
                <c:pt idx="5">
                  <c:v>4.0000000000000022E-2</c:v>
                </c:pt>
                <c:pt idx="6">
                  <c:v>0.05</c:v>
                </c:pt>
                <c:pt idx="7">
                  <c:v>2.0000000000000011E-2</c:v>
                </c:pt>
                <c:pt idx="8">
                  <c:v>2.0000000000000011E-2</c:v>
                </c:pt>
                <c:pt idx="9">
                  <c:v>0.28000000000000008</c:v>
                </c:pt>
              </c:numCache>
            </c:numRef>
          </c:val>
          <c:shape val="box"/>
        </c:ser>
        <c:gapWidth val="70"/>
        <c:shape val="cylinder"/>
        <c:axId val="108515328"/>
        <c:axId val="108516864"/>
        <c:axId val="0"/>
      </c:bar3DChart>
      <c:catAx>
        <c:axId val="108515328"/>
        <c:scaling>
          <c:orientation val="minMax"/>
        </c:scaling>
        <c:axPos val="b"/>
        <c:tickLblPos val="nextTo"/>
        <c:txPr>
          <a:bodyPr anchor="b" anchorCtr="1"/>
          <a:lstStyle/>
          <a:p>
            <a:pPr>
              <a:defRPr sz="1400"/>
            </a:pPr>
            <a:endParaRPr lang="en-US"/>
          </a:p>
        </c:txPr>
        <c:crossAx val="108516864"/>
        <c:crosses val="autoZero"/>
        <c:auto val="1"/>
        <c:lblAlgn val="ctr"/>
        <c:lblOffset val="100"/>
      </c:catAx>
      <c:valAx>
        <c:axId val="108516864"/>
        <c:scaling>
          <c:orientation val="minMax"/>
        </c:scaling>
        <c:delete val="1"/>
        <c:axPos val="l"/>
        <c:numFmt formatCode="0%" sourceLinked="1"/>
        <c:tickLblPos val="none"/>
        <c:crossAx val="1085153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47128306970478434"/>
          <c:y val="2.8205128205128206E-2"/>
          <c:w val="0.44907091259610249"/>
          <c:h val="0.94358974358974368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FF00">
                <a:lumMod val="60000"/>
                <a:lumOff val="40000"/>
              </a:srgb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0324483775811209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6224188790560649E-2"/>
                  <c:y val="2.5641025641025897E-3"/>
                </c:manualLayout>
              </c:layout>
              <c:showVal val="1"/>
            </c:dLbl>
            <c:dLbl>
              <c:idx val="2"/>
              <c:layout>
                <c:manualLayout>
                  <c:x val="7.3746312684365781E-3"/>
                  <c:y val="-1.0256410256410263E-2"/>
                </c:manualLayout>
              </c:layout>
              <c:showVal val="1"/>
            </c:dLbl>
            <c:dLbl>
              <c:idx val="3"/>
              <c:layout>
                <c:manualLayout>
                  <c:x val="8.8495575221239995E-3"/>
                  <c:y val="5.1282051282051282E-3"/>
                </c:manualLayout>
              </c:layout>
              <c:showVal val="1"/>
            </c:dLbl>
            <c:dLbl>
              <c:idx val="7"/>
              <c:layout>
                <c:manualLayout>
                  <c:x val="1.4749262536873134E-2"/>
                  <c:y val="-2.5641025641025788E-3"/>
                </c:manualLayout>
              </c:layout>
              <c:showVal val="1"/>
            </c:dLbl>
            <c:showVal val="1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Planning to conduct drug testing in the future</c:v>
                </c:pt>
                <c:pt idx="2">
                  <c:v>Administratively difficult</c:v>
                </c:pt>
                <c:pt idx="3">
                  <c:v>Not applicable/not necessary </c:v>
                </c:pt>
                <c:pt idx="4">
                  <c:v>Too costly</c:v>
                </c:pt>
                <c:pt idx="5">
                  <c:v>No return on investment</c:v>
                </c:pt>
                <c:pt idx="6">
                  <c:v>Not required to do drug testing by the state</c:v>
                </c:pt>
                <c:pt idx="7">
                  <c:v>My organization does not believe in drug testing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0.05</c:v>
                </c:pt>
                <c:pt idx="1">
                  <c:v>2.0000000000000011E-2</c:v>
                </c:pt>
                <c:pt idx="2">
                  <c:v>7.0000000000000021E-2</c:v>
                </c:pt>
                <c:pt idx="3">
                  <c:v>0.11</c:v>
                </c:pt>
                <c:pt idx="4">
                  <c:v>0.16</c:v>
                </c:pt>
                <c:pt idx="5">
                  <c:v>0.16</c:v>
                </c:pt>
                <c:pt idx="6">
                  <c:v>0.18000000000000024</c:v>
                </c:pt>
                <c:pt idx="7">
                  <c:v>0.24000000000000021</c:v>
                </c:pt>
              </c:numCache>
            </c:numRef>
          </c:val>
          <c:shape val="box"/>
        </c:ser>
        <c:gapWidth val="100"/>
        <c:shape val="cylinder"/>
        <c:axId val="108742528"/>
        <c:axId val="108744064"/>
        <c:axId val="0"/>
      </c:bar3DChart>
      <c:catAx>
        <c:axId val="108742528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8744064"/>
        <c:crosses val="autoZero"/>
        <c:auto val="1"/>
        <c:lblAlgn val="ctr"/>
        <c:lblOffset val="100"/>
      </c:catAx>
      <c:valAx>
        <c:axId val="108744064"/>
        <c:scaling>
          <c:orientation val="minMax"/>
        </c:scaling>
        <c:delete val="1"/>
        <c:axPos val="b"/>
        <c:numFmt formatCode="0%" sourceLinked="1"/>
        <c:tickLblPos val="none"/>
        <c:crossAx val="1087425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7"/>
  <c:chart>
    <c:autoTitleDeleted val="1"/>
    <c:plotArea>
      <c:layout>
        <c:manualLayout>
          <c:layoutTarget val="inner"/>
          <c:xMode val="edge"/>
          <c:yMode val="edge"/>
          <c:x val="8.771929824561403E-3"/>
          <c:y val="3.3898305084745811E-2"/>
          <c:w val="0.96783625730994161"/>
          <c:h val="0.7950117887806381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dLbls>
            <c:spPr>
              <a:ln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1 to 99 employees</c:v>
                </c:pt>
                <c:pt idx="1">
                  <c:v>100 to 499 employees</c:v>
                </c:pt>
                <c:pt idx="2">
                  <c:v>500 to 2499 employees</c:v>
                </c:pt>
                <c:pt idx="3">
                  <c:v>2500 to 24999 employees</c:v>
                </c:pt>
                <c:pt idx="4">
                  <c:v>25000 or more employees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0.24000000000000021</c:v>
                </c:pt>
                <c:pt idx="1">
                  <c:v>0.36000000000000032</c:v>
                </c:pt>
                <c:pt idx="2">
                  <c:v>0.2</c:v>
                </c:pt>
                <c:pt idx="3">
                  <c:v>0.15000000000000024</c:v>
                </c:pt>
                <c:pt idx="4">
                  <c:v>6.0000000000000032E-2</c:v>
                </c:pt>
              </c:numCache>
            </c:numRef>
          </c:val>
        </c:ser>
        <c:axId val="109366272"/>
        <c:axId val="109613824"/>
      </c:barChart>
      <c:catAx>
        <c:axId val="10936627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613824"/>
        <c:crosses val="autoZero"/>
        <c:auto val="1"/>
        <c:lblAlgn val="ctr"/>
        <c:lblOffset val="100"/>
      </c:catAx>
      <c:valAx>
        <c:axId val="109613824"/>
        <c:scaling>
          <c:orientation val="minMax"/>
          <c:max val="0.5"/>
        </c:scaling>
        <c:delete val="1"/>
        <c:axPos val="l"/>
        <c:numFmt formatCode="0%" sourceLinked="1"/>
        <c:tickLblPos val="none"/>
        <c:crossAx val="109366272"/>
        <c:crosses val="autoZero"/>
        <c:crossBetween val="between"/>
        <c:majorUnit val="0.1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autoTitleDeleted val="1"/>
    <c:view3D>
      <c:rotX val="0"/>
      <c:rotY val="0"/>
      <c:perspective val="30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39553013847406998"/>
          <c:y val="5.0575408843125513E-4"/>
          <c:w val="0.55482996198751022"/>
          <c:h val="0.92383323238442494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 prstMaterial="plastic">
              <a:contourClr>
                <a:srgbClr val="000000"/>
              </a:contourClr>
            </a:sp3d>
          </c:spPr>
          <c:dLbls>
            <c:dLbl>
              <c:idx val="0"/>
              <c:layout>
                <c:manualLayout>
                  <c:x val="1.7241379310344827E-2"/>
                  <c:y val="1.282051282051282E-2"/>
                </c:manualLayout>
              </c:layout>
              <c:showVal val="1"/>
            </c:dLbl>
            <c:dLbl>
              <c:idx val="1"/>
              <c:layout>
                <c:manualLayout>
                  <c:x val="1.867816091954023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0057471264368073E-2"/>
                  <c:y val="-2.5641025641026088E-3"/>
                </c:manualLayout>
              </c:layout>
              <c:showVal val="1"/>
            </c:dLbl>
            <c:dLbl>
              <c:idx val="3"/>
              <c:layout>
                <c:manualLayout>
                  <c:x val="9.236469363743326E-3"/>
                  <c:y val="1.7111447607510603E-2"/>
                </c:manualLayout>
              </c:layout>
              <c:spPr/>
              <c:txPr>
                <a:bodyPr/>
                <a:lstStyle/>
                <a:p>
                  <a:pPr>
                    <a:defRPr sz="1600" b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4"/>
              <c:layout>
                <c:manualLayout>
                  <c:x val="1.0057471264368173E-2"/>
                  <c:y val="5.128205128205128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Other</c:v>
                </c:pt>
                <c:pt idx="1">
                  <c:v>Government sector</c:v>
                </c:pt>
                <c:pt idx="2">
                  <c:v>Nonprofit organization</c:v>
                </c:pt>
                <c:pt idx="3">
                  <c:v>Privately owned for-profit organization</c:v>
                </c:pt>
                <c:pt idx="4">
                  <c:v>Publicly owned for-profit organization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4.0000000000000022E-2</c:v>
                </c:pt>
                <c:pt idx="1">
                  <c:v>8.0000000000000043E-2</c:v>
                </c:pt>
                <c:pt idx="2">
                  <c:v>0.19</c:v>
                </c:pt>
                <c:pt idx="3">
                  <c:v>0.19</c:v>
                </c:pt>
                <c:pt idx="4">
                  <c:v>0.5</c:v>
                </c:pt>
              </c:numCache>
            </c:numRef>
          </c:val>
        </c:ser>
        <c:shape val="box"/>
        <c:axId val="109692032"/>
        <c:axId val="109693568"/>
        <c:axId val="0"/>
      </c:bar3DChart>
      <c:catAx>
        <c:axId val="10969203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693568"/>
        <c:crosses val="autoZero"/>
        <c:auto val="1"/>
        <c:lblAlgn val="ctr"/>
        <c:lblOffset val="100"/>
      </c:catAx>
      <c:valAx>
        <c:axId val="109693568"/>
        <c:scaling>
          <c:orientation val="minMax"/>
          <c:max val="0.5"/>
        </c:scaling>
        <c:delete val="1"/>
        <c:axPos val="b"/>
        <c:numFmt formatCode="0%" sourceLinked="1"/>
        <c:tickLblPos val="none"/>
        <c:crossAx val="109692032"/>
        <c:crosses val="autoZero"/>
        <c:crossBetween val="between"/>
        <c:majorUnit val="0.1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depthPercent val="100"/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34179050345979478"/>
          <c:y val="4.0816326530612533E-2"/>
          <c:w val="0.57033070866141733"/>
          <c:h val="0.92517006802721058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 prstMaterial="matte"/>
          </c:spPr>
          <c:dLbls>
            <c:dLbl>
              <c:idx val="0"/>
              <c:layout>
                <c:manualLayout>
                  <c:x val="1.6666666666666701E-2"/>
                  <c:y val="-3.0303030303030312E-3"/>
                </c:manualLayout>
              </c:layout>
              <c:showVal val="1"/>
            </c:dLbl>
            <c:dLbl>
              <c:idx val="1"/>
              <c:layout>
                <c:manualLayout>
                  <c:x val="1.8181818181818223E-2"/>
                  <c:y val="-1.2121212121212118E-2"/>
                </c:manualLayout>
              </c:layout>
              <c:showVal val="1"/>
            </c:dLbl>
            <c:dLbl>
              <c:idx val="2"/>
              <c:layout>
                <c:manualLayout>
                  <c:x val="2.4242424242424229E-2"/>
                  <c:y val="-6.0606060606060623E-3"/>
                </c:manualLayout>
              </c:layout>
              <c:showVal val="1"/>
            </c:dLbl>
            <c:dLbl>
              <c:idx val="3"/>
              <c:layout>
                <c:manualLayout>
                  <c:x val="2.4242424242424229E-2"/>
                  <c:y val="-1.8181818181818223E-2"/>
                </c:manualLayout>
              </c:layout>
              <c:showVal val="1"/>
            </c:dLbl>
            <c:dLbl>
              <c:idx val="4"/>
              <c:layout>
                <c:manualLayout>
                  <c:x val="1.2121212121212118E-2"/>
                  <c:y val="-9.0909090909091182E-3"/>
                </c:manualLayout>
              </c:layout>
              <c:showVal val="1"/>
            </c:dLbl>
            <c:showVal val="1"/>
          </c:dLbls>
          <c:cat>
            <c:strRef>
              <c:f>Sheet1!$A$2:$A$6</c:f>
              <c:strCache>
                <c:ptCount val="5"/>
                <c:pt idx="0">
                  <c:v>Less than 12 months</c:v>
                </c:pt>
                <c:pt idx="1">
                  <c:v>1 to 2 years</c:v>
                </c:pt>
                <c:pt idx="2">
                  <c:v>3 to 4 years</c:v>
                </c:pt>
                <c:pt idx="3">
                  <c:v>5 to 6 years</c:v>
                </c:pt>
                <c:pt idx="4">
                  <c:v>7 years or more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2.0000000000000011E-2</c:v>
                </c:pt>
                <c:pt idx="1">
                  <c:v>6.0000000000000032E-2</c:v>
                </c:pt>
                <c:pt idx="2">
                  <c:v>0.12000000000000002</c:v>
                </c:pt>
                <c:pt idx="3">
                  <c:v>0.12000000000000002</c:v>
                </c:pt>
                <c:pt idx="4">
                  <c:v>0.69000000000000061</c:v>
                </c:pt>
              </c:numCache>
            </c:numRef>
          </c:val>
        </c:ser>
        <c:gapWidth val="100"/>
        <c:shape val="box"/>
        <c:axId val="87373312"/>
        <c:axId val="87371776"/>
        <c:axId val="0"/>
      </c:bar3DChart>
      <c:valAx>
        <c:axId val="87371776"/>
        <c:scaling>
          <c:orientation val="minMax"/>
        </c:scaling>
        <c:delete val="1"/>
        <c:axPos val="b"/>
        <c:numFmt formatCode="0%" sourceLinked="1"/>
        <c:tickLblPos val="none"/>
        <c:crossAx val="87373312"/>
        <c:crosses val="autoZero"/>
        <c:crossBetween val="between"/>
      </c:valAx>
      <c:catAx>
        <c:axId val="87373312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371776"/>
        <c:crosses val="autoZero"/>
        <c:auto val="1"/>
        <c:lblAlgn val="ctr"/>
        <c:lblOffset val="100"/>
      </c:cat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47839130434782645"/>
          <c:y val="0"/>
          <c:w val="0.31324934383202102"/>
          <c:h val="0.98375629275848764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2.2939974894442546E-2"/>
                  <c:y val="3.5600877759133847E-3"/>
                </c:manualLayout>
              </c:layout>
              <c:showVal val="1"/>
            </c:dLbl>
            <c:dLbl>
              <c:idx val="1"/>
              <c:layout>
                <c:manualLayout>
                  <c:x val="1.1618737875156908E-2"/>
                  <c:y val="-2.1237037993201691E-2"/>
                </c:manualLayout>
              </c:layout>
              <c:showVal val="1"/>
            </c:dLbl>
            <c:dLbl>
              <c:idx val="2"/>
              <c:layout>
                <c:manualLayout>
                  <c:x val="1.1020198562136261E-2"/>
                  <c:y val="-8.3795877974270874E-4"/>
                </c:manualLayout>
              </c:layout>
              <c:showVal val="1"/>
            </c:dLbl>
            <c:dLbl>
              <c:idx val="3"/>
              <c:layout>
                <c:manualLayout>
                  <c:x val="1.4465365742325705E-2"/>
                  <c:y val="-9.4800137687707075E-3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No, my organization does not conduct drug testing for any of its job candidates</c:v>
                </c:pt>
                <c:pt idx="1">
                  <c:v>When required by state law (e.g., DOT)</c:v>
                </c:pt>
                <c:pt idx="2">
                  <c:v>Selected job candidates (e.g., for safety-sensitive positions) </c:v>
                </c:pt>
                <c:pt idx="3">
                  <c:v>All job candidates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0.21000000000000021</c:v>
                </c:pt>
                <c:pt idx="1">
                  <c:v>7.0000000000000021E-2</c:v>
                </c:pt>
                <c:pt idx="2">
                  <c:v>0.17</c:v>
                </c:pt>
                <c:pt idx="3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FF00">
                <a:lumMod val="60000"/>
                <a:lumOff val="40000"/>
              </a:srgb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8.6956521739130748E-3"/>
                  <c:y val="-8.1967213114754103E-3"/>
                </c:manualLayout>
              </c:layout>
              <c:showVal val="1"/>
            </c:dLbl>
            <c:dLbl>
              <c:idx val="1"/>
              <c:layout>
                <c:manualLayout>
                  <c:x val="8.6956521739130748E-3"/>
                  <c:y val="-2.7322404371584188E-3"/>
                </c:manualLayout>
              </c:layout>
              <c:showVal val="1"/>
            </c:dLbl>
            <c:dLbl>
              <c:idx val="2"/>
              <c:layout>
                <c:manualLayout>
                  <c:x val="7.2463768115942446E-3"/>
                  <c:y val="-1.3661202185792349E-2"/>
                </c:manualLayout>
              </c:layout>
              <c:showVal val="1"/>
            </c:dLbl>
            <c:dLbl>
              <c:idx val="3"/>
              <c:layout>
                <c:manualLayout>
                  <c:x val="1.1594202898550831E-2"/>
                  <c:y val="-8.1967213114754103E-3"/>
                </c:manualLayout>
              </c:layout>
              <c:showVal val="1"/>
            </c:dLbl>
            <c:showVal val="1"/>
          </c:dLbls>
          <c:cat>
            <c:strRef>
              <c:f>Sheet1!$A$2:$A$5</c:f>
              <c:strCache>
                <c:ptCount val="4"/>
                <c:pt idx="0">
                  <c:v>No, my organization does not conduct drug testing for any of its job candidates</c:v>
                </c:pt>
                <c:pt idx="1">
                  <c:v>When required by state law (e.g., DOT)</c:v>
                </c:pt>
                <c:pt idx="2">
                  <c:v>Selected job candidates (e.g., for safety-sensitive positions) </c:v>
                </c:pt>
                <c:pt idx="3">
                  <c:v>All job candidates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0.29000000000000031</c:v>
                </c:pt>
                <c:pt idx="1">
                  <c:v>4.0000000000000022E-2</c:v>
                </c:pt>
                <c:pt idx="2">
                  <c:v>0.1</c:v>
                </c:pt>
                <c:pt idx="3">
                  <c:v>0.56999999999999995</c:v>
                </c:pt>
              </c:numCache>
            </c:numRef>
          </c:val>
        </c:ser>
        <c:gapWidth val="75"/>
        <c:gapDepth val="210"/>
        <c:shape val="box"/>
        <c:axId val="87424000"/>
        <c:axId val="102052608"/>
        <c:axId val="0"/>
      </c:bar3DChart>
      <c:catAx>
        <c:axId val="87424000"/>
        <c:scaling>
          <c:orientation val="minMax"/>
        </c:scaling>
        <c:axPos val="l"/>
        <c:tickLblPos val="nextTo"/>
        <c:txPr>
          <a:bodyPr anchor="t" anchorCtr="0"/>
          <a:lstStyle/>
          <a:p>
            <a:pPr>
              <a:defRPr sz="1400" b="0"/>
            </a:pPr>
            <a:endParaRPr lang="en-US"/>
          </a:p>
        </c:txPr>
        <c:crossAx val="102052608"/>
        <c:crosses val="autoZero"/>
        <c:auto val="1"/>
        <c:lblAlgn val="ctr"/>
        <c:lblOffset val="100"/>
      </c:catAx>
      <c:valAx>
        <c:axId val="102052608"/>
        <c:scaling>
          <c:orientation val="minMax"/>
        </c:scaling>
        <c:delete val="1"/>
        <c:axPos val="b"/>
        <c:numFmt formatCode="0%" sourceLinked="1"/>
        <c:tickLblPos val="none"/>
        <c:crossAx val="87424000"/>
        <c:crosses val="autoZero"/>
        <c:crossBetween val="between"/>
      </c:valAx>
      <c:spPr>
        <a:noFill/>
        <a:ln cmpd="thinThick">
          <a:noFill/>
        </a:ln>
      </c:spPr>
    </c:plotArea>
    <c:legend>
      <c:legendPos val="b"/>
      <c:layout>
        <c:manualLayout>
          <c:xMode val="edge"/>
          <c:yMode val="edge"/>
          <c:x val="0.70294796302636087"/>
          <c:y val="0.63959317585301834"/>
          <c:w val="0.20714743809197794"/>
          <c:h val="0.21559808097758293"/>
        </c:manualLayout>
      </c:layout>
      <c:spPr>
        <a:ln>
          <a:noFill/>
        </a:ln>
      </c:spPr>
    </c:legend>
    <c:plotVisOnly val="1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1986536405171577"/>
          <c:y val="8.2137414274828513E-2"/>
          <c:w val="0.81579517838048266"/>
          <c:h val="0.8619460672254677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16"/>
          <c:dPt>
            <c:idx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19421065422377737"/>
                  <c:y val="4.419811747669472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>
                        <a:solidFill>
                          <a:schemeClr val="tx1"/>
                        </a:solidFill>
                      </a:rPr>
                      <a:t>Yes</a:t>
                    </a:r>
                    <a:r>
                      <a:rPr lang="en-US" sz="24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</a:rPr>
                      <a:t> 36</a:t>
                    </a:r>
                    <a:r>
                      <a:rPr lang="en-US" sz="240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24392206182560541"/>
                  <c:y val="-0.24291972124174141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>
                        <a:solidFill>
                          <a:schemeClr val="tx1"/>
                        </a:solidFill>
                      </a:rPr>
                      <a:t>No</a:t>
                    </a:r>
                    <a:r>
                      <a:rPr lang="en-US" sz="24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</a:rPr>
                      <a:t> 64</a:t>
                    </a:r>
                    <a:r>
                      <a:rPr lang="en-US" sz="240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0.36000000000000032</c:v>
                </c:pt>
                <c:pt idx="1">
                  <c:v>0.64000000000000523</c:v>
                </c:pt>
              </c:numCache>
            </c:numRef>
          </c:val>
        </c:ser>
      </c:pie3DChart>
    </c:plotArea>
    <c:plotVisOnly val="1"/>
  </c:chart>
  <c:spPr>
    <a:noFill/>
    <a:ln>
      <a:noFill/>
    </a:ln>
    <a:scene3d>
      <a:camera prst="orthographicFront"/>
      <a:lightRig rig="threePt" dir="t"/>
    </a:scene3d>
    <a:sp3d prstMaterial="matte">
      <a:bevelT/>
    </a:sp3d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10"/>
      <c:rotY val="10"/>
      <c:rAngAx val="1"/>
    </c:view3D>
    <c:floor>
      <c:spPr>
        <a:solidFill>
          <a:schemeClr val="bg1">
            <a:lumMod val="85000"/>
          </a:scheme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49864571616047992"/>
          <c:y val="3.4591194968553458E-2"/>
          <c:w val="0.46563999812523427"/>
          <c:h val="0.93081761006289365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dPt>
            <c:idx val="2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0833333333333405E-2"/>
                  <c:y val="-7.0593770118357914E-3"/>
                </c:manualLayout>
              </c:layout>
              <c:showVal val="1"/>
            </c:dLbl>
            <c:dLbl>
              <c:idx val="1"/>
              <c:layout>
                <c:manualLayout>
                  <c:x val="1.5151515151515178E-2"/>
                  <c:y val="-1.6493339275986743E-2"/>
                </c:manualLayout>
              </c:layout>
              <c:showVal val="1"/>
            </c:dLbl>
            <c:dLbl>
              <c:idx val="2"/>
              <c:layout>
                <c:manualLayout>
                  <c:x val="2.1212121212121213E-2"/>
                  <c:y val="-1.0204031099886135E-2"/>
                </c:manualLayout>
              </c:layout>
              <c:showVal val="1"/>
            </c:dLbl>
            <c:dLbl>
              <c:idx val="3"/>
              <c:layout>
                <c:manualLayout>
                  <c:x val="1.8181818181818223E-2"/>
                  <c:y val="-1.9381221215272693E-2"/>
                </c:manualLayout>
              </c:layout>
              <c:showVal val="1"/>
            </c:dLbl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No, my organization does not conduct drug testing for any of its contract employees</c:v>
                </c:pt>
                <c:pt idx="1">
                  <c:v>Yes, both pre- and post-employment drug testing</c:v>
                </c:pt>
                <c:pt idx="2">
                  <c:v>Yes, post-employment drug testing only</c:v>
                </c:pt>
                <c:pt idx="3">
                  <c:v>Yes, pre-employment drug testing only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0.66000000000001302</c:v>
                </c:pt>
                <c:pt idx="1">
                  <c:v>8.0000000000000043E-2</c:v>
                </c:pt>
                <c:pt idx="2">
                  <c:v>0</c:v>
                </c:pt>
                <c:pt idx="3">
                  <c:v>0.25</c:v>
                </c:pt>
              </c:numCache>
            </c:numRef>
          </c:val>
        </c:ser>
        <c:gapWidth val="70"/>
        <c:shape val="box"/>
        <c:axId val="102704640"/>
        <c:axId val="102706176"/>
        <c:axId val="0"/>
      </c:bar3DChart>
      <c:catAx>
        <c:axId val="102704640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2706176"/>
        <c:crosses val="autoZero"/>
        <c:auto val="1"/>
        <c:lblAlgn val="ctr"/>
        <c:lblOffset val="100"/>
      </c:catAx>
      <c:valAx>
        <c:axId val="102706176"/>
        <c:scaling>
          <c:orientation val="minMax"/>
        </c:scaling>
        <c:delete val="1"/>
        <c:axPos val="b"/>
        <c:numFmt formatCode="0%" sourceLinked="1"/>
        <c:tickLblPos val="none"/>
        <c:crossAx val="1027046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49127016174260341"/>
          <c:y val="9.2016622922134732E-3"/>
          <c:w val="0.18794748412858686"/>
          <c:h val="0.97551027996500439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6666666666666701E-2"/>
                  <c:y val="-3.4013605442177607E-3"/>
                </c:manualLayout>
              </c:layout>
              <c:showVal val="1"/>
            </c:dLbl>
            <c:dLbl>
              <c:idx val="1"/>
              <c:layout>
                <c:manualLayout>
                  <c:x val="1.2121149330017997E-2"/>
                  <c:y val="-1.7006802721088437E-2"/>
                </c:manualLayout>
              </c:layout>
              <c:showVal val="1"/>
            </c:dLbl>
            <c:dLbl>
              <c:idx val="2"/>
              <c:layout>
                <c:manualLayout>
                  <c:x val="1.0552677625823195E-2"/>
                  <c:y val="-1.0204081632653093E-2"/>
                </c:manualLayout>
              </c:layout>
              <c:showVal val="1"/>
            </c:dLbl>
            <c:dLbl>
              <c:idx val="3"/>
              <c:layout>
                <c:manualLayout>
                  <c:x val="1.9165170143205849E-2"/>
                  <c:y val="-1.7006802721088437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Other</c:v>
                </c:pt>
                <c:pt idx="1">
                  <c:v>To no degree--very few or none of the same protocols/policies are applied at locations outside the U.S.</c:v>
                </c:pt>
                <c:pt idx="2">
                  <c:v>To some degree--some of the same protocols/polices are applied at locations outside the U.S.</c:v>
                </c:pt>
                <c:pt idx="3">
                  <c:v>To a large degree--all or almost all of the same protocols/policies are applied at locations outside the U.S.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1.0000000000000005E-2</c:v>
                </c:pt>
                <c:pt idx="1">
                  <c:v>0.27</c:v>
                </c:pt>
                <c:pt idx="2">
                  <c:v>0.39000000000000173</c:v>
                </c:pt>
                <c:pt idx="3">
                  <c:v>0.33000000000000201</c:v>
                </c:pt>
              </c:numCache>
            </c:numRef>
          </c:val>
          <c:shape val="box"/>
        </c:ser>
        <c:gapWidth val="140"/>
        <c:gapDepth val="180"/>
        <c:shape val="cylinder"/>
        <c:axId val="103713408"/>
        <c:axId val="106444672"/>
        <c:axId val="0"/>
      </c:bar3DChart>
      <c:catAx>
        <c:axId val="10371340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6444672"/>
        <c:crosses val="autoZero"/>
        <c:auto val="1"/>
        <c:lblAlgn val="ctr"/>
        <c:lblOffset val="100"/>
      </c:catAx>
      <c:valAx>
        <c:axId val="106444672"/>
        <c:scaling>
          <c:orientation val="minMax"/>
        </c:scaling>
        <c:delete val="1"/>
        <c:axPos val="b"/>
        <c:numFmt formatCode="0%" sourceLinked="1"/>
        <c:tickLblPos val="none"/>
        <c:crossAx val="1037134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Y val="0"/>
      <c:perspective val="50"/>
    </c:view3D>
    <c:floor>
      <c:spPr>
        <a:solidFill>
          <a:schemeClr val="bg1">
            <a:lumMod val="85000"/>
          </a:scheme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971523114825758"/>
          <c:w val="1"/>
          <c:h val="0.6537637795275590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FF00">
                <a:lumMod val="60000"/>
                <a:lumOff val="40000"/>
              </a:srgb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851850514098604E-2"/>
                  <c:y val="-0.12435120905744768"/>
                </c:manualLayout>
              </c:layout>
              <c:showVal val="1"/>
            </c:dLbl>
            <c:dLbl>
              <c:idx val="1"/>
              <c:layout>
                <c:manualLayout>
                  <c:x val="1.0517951311131981E-3"/>
                  <c:y val="-4.9404323719890064E-2"/>
                </c:manualLayout>
              </c:layout>
              <c:showVal val="1"/>
            </c:dLbl>
            <c:dLbl>
              <c:idx val="2"/>
              <c:layout>
                <c:manualLayout>
                  <c:x val="-2.5951383370656649E-2"/>
                  <c:y val="-7.1659367283231551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0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Decreased</c:v>
                </c:pt>
                <c:pt idx="1">
                  <c:v>Remained the same</c:v>
                </c:pt>
                <c:pt idx="2">
                  <c:v>Increased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1.0000000000000005E-2</c:v>
                </c:pt>
                <c:pt idx="1">
                  <c:v>0.81</c:v>
                </c:pt>
                <c:pt idx="2">
                  <c:v>0.19</c:v>
                </c:pt>
              </c:numCache>
            </c:numRef>
          </c:val>
          <c:shape val="box"/>
        </c:ser>
        <c:gapWidth val="100"/>
        <c:shape val="cylinder"/>
        <c:axId val="107673088"/>
        <c:axId val="107674624"/>
        <c:axId val="0"/>
      </c:bar3DChart>
      <c:catAx>
        <c:axId val="107673088"/>
        <c:scaling>
          <c:orientation val="minMax"/>
        </c:scaling>
        <c:axPos val="b"/>
        <c:tickLblPos val="nextTo"/>
        <c:crossAx val="107674624"/>
        <c:crosses val="autoZero"/>
        <c:auto val="1"/>
        <c:lblAlgn val="ctr"/>
        <c:lblOffset val="100"/>
      </c:catAx>
      <c:valAx>
        <c:axId val="107674624"/>
        <c:scaling>
          <c:orientation val="minMax"/>
        </c:scaling>
        <c:delete val="1"/>
        <c:axPos val="l"/>
        <c:numFmt formatCode="0%" sourceLinked="1"/>
        <c:tickLblPos val="none"/>
        <c:crossAx val="1076730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rotY val="0"/>
      <c:perspective val="50"/>
    </c:view3D>
    <c:floor>
      <c:spPr>
        <a:solidFill>
          <a:schemeClr val="bg1">
            <a:lumMod val="85000"/>
          </a:scheme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379816428271922"/>
          <c:w val="1"/>
          <c:h val="0.6537637795275590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8518505140986043E-2"/>
                  <c:y val="-0.12435120905744768"/>
                </c:manualLayout>
              </c:layout>
              <c:showVal val="1"/>
            </c:dLbl>
            <c:dLbl>
              <c:idx val="1"/>
              <c:layout>
                <c:manualLayout>
                  <c:x val="1.0517951311131981E-3"/>
                  <c:y val="-4.9404323719890064E-2"/>
                </c:manualLayout>
              </c:layout>
              <c:showVal val="1"/>
            </c:dLbl>
            <c:dLbl>
              <c:idx val="2"/>
              <c:layout>
                <c:manualLayout>
                  <c:x val="-2.5951383370656649E-2"/>
                  <c:y val="-7.1659367283231551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0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Decreased</c:v>
                </c:pt>
                <c:pt idx="1">
                  <c:v>Remained the same</c:v>
                </c:pt>
                <c:pt idx="2">
                  <c:v>Increased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0.16</c:v>
                </c:pt>
                <c:pt idx="1">
                  <c:v>0.76000000000000678</c:v>
                </c:pt>
                <c:pt idx="2">
                  <c:v>8.0000000000000043E-2</c:v>
                </c:pt>
              </c:numCache>
            </c:numRef>
          </c:val>
          <c:shape val="box"/>
        </c:ser>
        <c:gapWidth val="100"/>
        <c:shape val="cylinder"/>
        <c:axId val="107731968"/>
        <c:axId val="107819776"/>
        <c:axId val="0"/>
      </c:bar3DChart>
      <c:catAx>
        <c:axId val="107731968"/>
        <c:scaling>
          <c:orientation val="minMax"/>
        </c:scaling>
        <c:axPos val="b"/>
        <c:tickLblPos val="nextTo"/>
        <c:crossAx val="107819776"/>
        <c:crosses val="autoZero"/>
        <c:auto val="1"/>
        <c:lblAlgn val="ctr"/>
        <c:lblOffset val="100"/>
      </c:catAx>
      <c:valAx>
        <c:axId val="107819776"/>
        <c:scaling>
          <c:orientation val="minMax"/>
        </c:scaling>
        <c:delete val="1"/>
        <c:axPos val="l"/>
        <c:numFmt formatCode="0%" sourceLinked="1"/>
        <c:tickLblPos val="none"/>
        <c:crossAx val="1077319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rotY val="10"/>
      <c:perspective val="10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51035076207579311"/>
          <c:y val="0"/>
          <c:w val="0.43701765897683842"/>
          <c:h val="1"/>
        </c:manualLayout>
      </c:layout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2.4853801169590642E-2"/>
                  <c:y val="-5.5555555555555558E-3"/>
                </c:manualLayout>
              </c:layout>
              <c:showVal val="1"/>
            </c:dLbl>
            <c:dLbl>
              <c:idx val="1"/>
              <c:layout>
                <c:manualLayout>
                  <c:x val="1.9005847953216269E-2"/>
                  <c:y val="1.1111111111111125E-2"/>
                </c:manualLayout>
              </c:layout>
              <c:showVal val="1"/>
            </c:dLbl>
            <c:dLbl>
              <c:idx val="2"/>
              <c:layout>
                <c:manualLayout>
                  <c:x val="2.7777777777778852E-2"/>
                  <c:y val="9.6153846153849386E-3"/>
                </c:manualLayout>
              </c:layout>
              <c:showVal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In-house drug testing (either urine, oral fluid or both, using instant testing products)</c:v>
                </c:pt>
                <c:pt idx="1">
                  <c:v>Both in-house and off-site testing</c:v>
                </c:pt>
                <c:pt idx="2">
                  <c:v>Off-site drug testing facility only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7.0000000000000021E-2</c:v>
                </c:pt>
                <c:pt idx="1">
                  <c:v>0.16</c:v>
                </c:pt>
                <c:pt idx="2">
                  <c:v>0.77000000000000612</c:v>
                </c:pt>
              </c:numCache>
            </c:numRef>
          </c:val>
        </c:ser>
        <c:shape val="box"/>
        <c:axId val="107684992"/>
        <c:axId val="107821696"/>
        <c:axId val="0"/>
      </c:bar3DChart>
      <c:catAx>
        <c:axId val="107684992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7821696"/>
        <c:crosses val="autoZero"/>
        <c:auto val="1"/>
        <c:lblAlgn val="ctr"/>
        <c:lblOffset val="100"/>
      </c:catAx>
      <c:valAx>
        <c:axId val="107821696"/>
        <c:scaling>
          <c:orientation val="minMax"/>
        </c:scaling>
        <c:delete val="1"/>
        <c:axPos val="b"/>
        <c:numFmt formatCode="0%" sourceLinked="1"/>
        <c:tickLblPos val="none"/>
        <c:crossAx val="1076849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0.72174</cdr:x>
      <cdr:y>0.78689</cdr:y>
    </cdr:from>
    <cdr:to>
      <cdr:x>0.8087</cdr:x>
      <cdr:y>0.83607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24600" y="3657600"/>
          <a:ext cx="762031" cy="2285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n = 1,048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0.83478</cdr:x>
      <cdr:y>0.44262</cdr:y>
    </cdr:from>
    <cdr:to>
      <cdr:x>0.90435</cdr:x>
      <cdr:y>0.45902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315200" y="2057400"/>
          <a:ext cx="609600" cy="76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0.82609</cdr:x>
      <cdr:y>0.78689</cdr:y>
    </cdr:from>
    <cdr:to>
      <cdr:x>0.91304</cdr:x>
      <cdr:y>0.83607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239000" y="3657600"/>
          <a:ext cx="761943" cy="2285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n = 320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0.66087</cdr:x>
      <cdr:y>0.34426</cdr:y>
    </cdr:from>
    <cdr:to>
      <cdr:x>0.98261</cdr:x>
      <cdr:y>0.57377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91200" y="1600200"/>
          <a:ext cx="2819400" cy="1066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 cap="sq" cmpd="sng">
          <a:noFill/>
          <a:prstDash val="sys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 smtClean="0"/>
            <a:t> </a:t>
          </a:r>
          <a:r>
            <a:rPr lang="en-US" sz="1100" dirty="0" smtClean="0"/>
            <a:t>More than one-half of organizations (57%) indicated that they conduct drug testing on </a:t>
          </a:r>
          <a:r>
            <a:rPr lang="en-US" sz="1100" i="1" u="sng" dirty="0" smtClean="0"/>
            <a:t>all job candidates</a:t>
          </a:r>
          <a:r>
            <a:rPr lang="en-US" sz="1100" dirty="0" smtClean="0"/>
            <a:t>. More than one-quarter (29%) of the organizations do not have a pre-employment drug testing program.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0.62609</cdr:x>
      <cdr:y>0.29508</cdr:y>
    </cdr:from>
    <cdr:to>
      <cdr:x>1</cdr:x>
      <cdr:y>0.62295</cdr:y>
    </cdr:to>
    <cdr:sp macro="" textlink="">
      <cdr:nvSpPr>
        <cdr:cNvPr id="7" name="Oval 6"/>
        <cdr:cNvSpPr/>
      </cdr:nvSpPr>
      <cdr:spPr bwMode="auto">
        <a:xfrm xmlns:a="http://schemas.openxmlformats.org/drawingml/2006/main">
          <a:off x="5486400" y="1371600"/>
          <a:ext cx="3276600" cy="1524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CC0000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0.00926</cdr:x>
      <cdr:y>0.88889</cdr:y>
    </cdr:from>
    <cdr:to>
      <cdr:x>0.99074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" y="4495800"/>
          <a:ext cx="8077188" cy="5418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i="1" dirty="0" smtClean="0"/>
            <a:t>Note: n = 1,029. Percentages do not include HR professionals who indicated that they were “not sure” if their organizations conducted post-employment drug testing with current employees. </a:t>
          </a:r>
          <a:endParaRPr lang="en-US" sz="1000" i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0.71681</cdr:x>
      <cdr:y>0.06452</cdr:y>
    </cdr:from>
    <cdr:to>
      <cdr:x>0.99032</cdr:x>
      <cdr:y>0.35484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72200" y="304800"/>
          <a:ext cx="2355036" cy="1371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>
              <a:solidFill>
                <a:srgbClr val="000000"/>
              </a:solidFill>
              <a:ea typeface="ＭＳ Ｐゴシック" pitchFamily="-65" charset="-128"/>
            </a:rPr>
            <a:t>Nearly three-quarters (72%) of organizations that have multinational operations indicated that all, almost all or some of the same protocols/policies are applied while conducting drug tests outside the United States.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0.68142</cdr:x>
      <cdr:y>0</cdr:y>
    </cdr:from>
    <cdr:to>
      <cdr:x>1</cdr:x>
      <cdr:y>0.38333</cdr:y>
    </cdr:to>
    <cdr:sp macro="" textlink="">
      <cdr:nvSpPr>
        <cdr:cNvPr id="3" name="Oval 2"/>
        <cdr:cNvSpPr/>
      </cdr:nvSpPr>
      <cdr:spPr bwMode="auto">
        <a:xfrm xmlns:a="http://schemas.openxmlformats.org/drawingml/2006/main">
          <a:off x="5867400" y="0"/>
          <a:ext cx="2743200" cy="17526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CC0000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0.6055</cdr:x>
      <cdr:y>0.05325</cdr:y>
    </cdr:from>
    <cdr:to>
      <cdr:x>0.9633</cdr:x>
      <cdr:y>0.33728</cdr:y>
    </cdr:to>
    <cdr:sp macro="" textlink="">
      <cdr:nvSpPr>
        <cdr:cNvPr id="2" name="Oval 1"/>
        <cdr:cNvSpPr/>
      </cdr:nvSpPr>
      <cdr:spPr bwMode="auto">
        <a:xfrm xmlns:a="http://schemas.openxmlformats.org/drawingml/2006/main">
          <a:off x="5029200" y="228600"/>
          <a:ext cx="2971800" cy="12192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chemeClr val="accent3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0.58716</cdr:x>
      <cdr:y>0.05325</cdr:y>
    </cdr:from>
    <cdr:to>
      <cdr:x>1</cdr:x>
      <cdr:y>0.33728</cdr:y>
    </cdr:to>
    <cdr:sp macro="" textlink="">
      <cdr:nvSpPr>
        <cdr:cNvPr id="2" name="Oval 1"/>
        <cdr:cNvSpPr/>
      </cdr:nvSpPr>
      <cdr:spPr bwMode="auto">
        <a:xfrm xmlns:a="http://schemas.openxmlformats.org/drawingml/2006/main">
          <a:off x="4876800" y="228600"/>
          <a:ext cx="3429000" cy="12192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CC0000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0.08621</cdr:x>
      <cdr:y>0.84615</cdr:y>
    </cdr:from>
    <cdr:to>
      <cdr:x>0.18966</cdr:x>
      <cdr:y>0.92307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4191000"/>
          <a:ext cx="914416" cy="3809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5pPr>
          <a:lvl6pPr marL="2286000" algn="l" defTabSz="914400" rtl="0" eaLnBrk="1" latinLnBrk="0" hangingPunct="1"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6pPr>
          <a:lvl7pPr marL="2743200" algn="l" defTabSz="914400" rtl="0" eaLnBrk="1" latinLnBrk="0" hangingPunct="1"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7pPr>
          <a:lvl8pPr marL="3200400" algn="l" defTabSz="914400" rtl="0" eaLnBrk="1" latinLnBrk="0" hangingPunct="1"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8pPr>
          <a:lvl9pPr marL="3657600" algn="l" defTabSz="914400" rtl="0" eaLnBrk="1" latinLnBrk="0" hangingPunct="1">
            <a:defRPr sz="1600" b="1" kern="1200">
              <a:solidFill>
                <a:srgbClr val="000000"/>
              </a:solidFill>
              <a:latin typeface="Arial" charset="0"/>
              <a:ea typeface="ＭＳ Ｐゴシック" charset="-128"/>
            </a:defRPr>
          </a:lvl9pPr>
        </a:lstStyle>
        <a:p xmlns:a="http://schemas.openxmlformats.org/drawingml/2006/main">
          <a:r>
            <a:rPr lang="en-US" sz="1000" b="0" i="1" dirty="0"/>
            <a:t>n</a:t>
          </a:r>
          <a:r>
            <a:rPr lang="en-US" sz="1000" b="0" i="1" dirty="0" smtClean="0"/>
            <a:t> = 888</a:t>
          </a:r>
          <a:endParaRPr lang="en-US" sz="1000" b="0" i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3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4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29124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4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29124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fld id="{C746A031-7B27-4E99-BBD4-23C80B11AC9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3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8" y="4416101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29124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29124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0" tIns="46125" rIns="92250" bIns="46125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fld id="{FB266CAA-E53F-4070-9461-09025CE678E7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66CAA-E53F-4070-9461-09025CE678E7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8D4DB0-E754-4B9B-B337-E71F482773C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9-0409_Research_Poll_PP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057400" y="6629400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900" b="0" dirty="0">
              <a:solidFill>
                <a:srgbClr val="618DD1"/>
              </a:solidFill>
              <a:ea typeface="+mn-ea"/>
            </a:endParaRP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5486400"/>
            <a:ext cx="5867400" cy="409575"/>
          </a:xfrm>
        </p:spPr>
        <p:txBody>
          <a:bodyPr anchor="ctr"/>
          <a:lstStyle>
            <a:lvl1pPr marL="0" indent="0" algn="r">
              <a:buFontTx/>
              <a:buNone/>
              <a:defRPr sz="1200" b="1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Presentation Subtitle/Description   •   Presenter’s Name   •   Date    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24200" y="3962400"/>
            <a:ext cx="5867400" cy="1447800"/>
          </a:xfrm>
        </p:spPr>
        <p:txBody>
          <a:bodyPr/>
          <a:lstStyle>
            <a:lvl1pPr>
              <a:defRPr sz="28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496472-4D2E-4527-9BA6-A1ACD254AC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9-0409_Research_Poll_PPT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457200" y="58674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0C1C1D"/>
                </a:solidFill>
                <a:ea typeface="Calibri" pitchFamily="-65" charset="0"/>
                <a:cs typeface="Calibri" pitchFamily="-65" charset="0"/>
              </a:rPr>
              <a:t>Click to edit Master title style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57200" y="6629400"/>
            <a:ext cx="79327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900" b="0" dirty="0">
                <a:solidFill>
                  <a:srgbClr val="618DD1"/>
                </a:solidFill>
              </a:rPr>
              <a:t>Name of Report Here | </a:t>
            </a:r>
            <a:r>
              <a:rPr lang="en-US" sz="900" dirty="0">
                <a:solidFill>
                  <a:srgbClr val="618DD1"/>
                </a:solidFill>
              </a:rPr>
              <a:t>©</a:t>
            </a:r>
            <a:r>
              <a:rPr lang="en-US" sz="900" b="0" dirty="0">
                <a:solidFill>
                  <a:srgbClr val="618DD1"/>
                </a:solidFill>
              </a:rPr>
              <a:t>SHRM 2009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97C0F2-1E95-4CBF-8A02-AE7A2E81762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886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BDEF3-B9FB-4EFD-8971-87BE1CABDD9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>
                <a:latin typeface="Calibri"/>
                <a:cs typeface="Calibr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 i="0">
                <a:latin typeface="Calibri"/>
                <a:cs typeface="Calibr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10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904DD-90F1-4BE1-A52F-3EE9E70EBAD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9-0409_Research_Poll_PP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381000" y="4648200"/>
            <a:ext cx="190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defRPr/>
            </a:pPr>
            <a:r>
              <a:rPr lang="en-US" sz="1200" b="0" dirty="0">
                <a:solidFill>
                  <a:srgbClr val="0C1C1D"/>
                </a:solidFill>
                <a:ea typeface="Arial" charset="0"/>
                <a:cs typeface="Arial" charset="0"/>
              </a:rPr>
              <a:t>Click to edit Master title style</a:t>
            </a:r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457200" y="6629400"/>
            <a:ext cx="79327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900" b="0" dirty="0">
                <a:solidFill>
                  <a:srgbClr val="618DD1"/>
                </a:solidFill>
              </a:rPr>
              <a:t>Name of Report Here | </a:t>
            </a:r>
            <a:r>
              <a:rPr lang="en-US" sz="900" dirty="0">
                <a:solidFill>
                  <a:srgbClr val="618DD1"/>
                </a:solidFill>
              </a:rPr>
              <a:t>©</a:t>
            </a:r>
            <a:r>
              <a:rPr lang="en-US" sz="900" b="0" dirty="0">
                <a:solidFill>
                  <a:srgbClr val="618DD1"/>
                </a:solidFill>
              </a:rPr>
              <a:t>SHRM 2009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1905000" cy="2819400"/>
          </a:xfrm>
        </p:spPr>
        <p:txBody>
          <a:bodyPr/>
          <a:lstStyle>
            <a:lvl1pPr>
              <a:defRPr>
                <a:solidFill>
                  <a:schemeClr val="accent1">
                    <a:lumMod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019800" cy="4800600"/>
          </a:xfrm>
        </p:spPr>
        <p:txBody>
          <a:bodyPr/>
          <a:lstStyle>
            <a:lvl1pPr>
              <a:defRPr sz="3200">
                <a:solidFill>
                  <a:schemeClr val="accent1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10000"/>
                  </a:schemeClr>
                </a:solidFill>
              </a:defRPr>
            </a:lvl2pPr>
            <a:lvl3pPr>
              <a:defRPr sz="2400">
                <a:solidFill>
                  <a:schemeClr val="accent1">
                    <a:lumMod val="10000"/>
                  </a:schemeClr>
                </a:solidFill>
              </a:defRPr>
            </a:lvl3pPr>
            <a:lvl4pPr>
              <a:defRPr sz="2000">
                <a:solidFill>
                  <a:schemeClr val="accent1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accent1">
                    <a:lumMod val="1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4C072B-5896-438F-986F-4F15A9A3255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09-0409_Research_Poll_PPT4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894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18525" y="6629400"/>
            <a:ext cx="32385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sz="900">
                <a:solidFill>
                  <a:srgbClr val="618DD1"/>
                </a:solidFill>
              </a:defRPr>
            </a:lvl1pPr>
          </a:lstStyle>
          <a:p>
            <a:fld id="{E40A6621-4E9B-4240-8665-517886F74C16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489479" name="Rectangle 7"/>
          <p:cNvSpPr>
            <a:spLocks noChangeArrowheads="1"/>
          </p:cNvSpPr>
          <p:nvPr/>
        </p:nvSpPr>
        <p:spPr bwMode="auto">
          <a:xfrm>
            <a:off x="2057400" y="6629400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900" b="0" dirty="0">
              <a:solidFill>
                <a:srgbClr val="618DD1"/>
              </a:solidFill>
              <a:ea typeface="+mn-ea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57200" y="6477000"/>
            <a:ext cx="793273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dirty="0" smtClean="0">
                <a:solidFill>
                  <a:srgbClr val="618DD1"/>
                </a:solidFill>
                <a:ea typeface="ＭＳ Ｐゴシック" pitchFamily="-65" charset="-128"/>
              </a:rPr>
              <a:t>SHRM/DATIA Poll:</a:t>
            </a:r>
            <a:r>
              <a:rPr lang="en-US" sz="900" b="0" baseline="0" dirty="0" smtClean="0">
                <a:solidFill>
                  <a:srgbClr val="618DD1"/>
                </a:solidFill>
                <a:ea typeface="ＭＳ Ｐゴシック" pitchFamily="-65" charset="-128"/>
              </a:rPr>
              <a:t> Drug Testing Efficacy</a:t>
            </a:r>
            <a:r>
              <a:rPr lang="en-US" sz="900" b="0" dirty="0" smtClean="0">
                <a:solidFill>
                  <a:srgbClr val="618DD1"/>
                </a:solidFill>
                <a:ea typeface="ＭＳ Ｐゴシック" pitchFamily="-65" charset="-128"/>
              </a:rPr>
              <a:t> </a:t>
            </a:r>
            <a:r>
              <a:rPr lang="en-US" sz="900" dirty="0">
                <a:solidFill>
                  <a:srgbClr val="618DD1"/>
                </a:solidFill>
                <a:ea typeface="ＭＳ Ｐゴシック" pitchFamily="-65" charset="-128"/>
              </a:rPr>
              <a:t>©</a:t>
            </a:r>
            <a:r>
              <a:rPr lang="en-US" sz="900" b="0" dirty="0">
                <a:solidFill>
                  <a:srgbClr val="618DD1"/>
                </a:solidFill>
                <a:ea typeface="ＭＳ Ｐゴシック" pitchFamily="-65" charset="-128"/>
              </a:rPr>
              <a:t>SHRM </a:t>
            </a:r>
            <a:r>
              <a:rPr lang="en-US" sz="900" b="0" dirty="0" smtClean="0">
                <a:solidFill>
                  <a:srgbClr val="618DD1"/>
                </a:solidFill>
                <a:ea typeface="ＭＳ Ｐゴシック" pitchFamily="-65" charset="-128"/>
              </a:rPr>
              <a:t>2011 </a:t>
            </a:r>
            <a:endParaRPr lang="en-US" sz="900" b="0" dirty="0">
              <a:solidFill>
                <a:srgbClr val="618DD1"/>
              </a:solidFill>
              <a:ea typeface="ＭＳ Ｐゴシック" pitchFamily="-65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0" r:id="rId4"/>
    <p:sldLayoutId id="2147484411" r:id="rId5"/>
    <p:sldLayoutId id="2147484415" r:id="rId6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b="1">
          <a:solidFill>
            <a:srgbClr val="0C1C1D"/>
          </a:solidFill>
          <a:latin typeface="Calibri"/>
          <a:ea typeface="ＭＳ Ｐゴシック" pitchFamily="-65" charset="-128"/>
          <a:cs typeface="Calibri"/>
        </a:defRPr>
      </a:lvl1pPr>
      <a:lvl2pPr algn="r" rtl="0" eaLnBrk="0" fontAlgn="base" hangingPunct="0">
        <a:spcBef>
          <a:spcPct val="0"/>
        </a:spcBef>
        <a:spcAft>
          <a:spcPct val="0"/>
        </a:spcAft>
        <a:defRPr b="1">
          <a:solidFill>
            <a:srgbClr val="0C1C1D"/>
          </a:solidFill>
          <a:latin typeface="Calibri" pitchFamily="-65" charset="0"/>
          <a:ea typeface="ＭＳ Ｐゴシック" pitchFamily="-65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b="1">
          <a:solidFill>
            <a:srgbClr val="0C1C1D"/>
          </a:solidFill>
          <a:latin typeface="Calibri" pitchFamily="-65" charset="0"/>
          <a:ea typeface="ＭＳ Ｐゴシック" pitchFamily="-65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b="1">
          <a:solidFill>
            <a:srgbClr val="0C1C1D"/>
          </a:solidFill>
          <a:latin typeface="Calibri" pitchFamily="-65" charset="0"/>
          <a:ea typeface="ＭＳ Ｐゴシック" pitchFamily="-65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b="1">
          <a:solidFill>
            <a:srgbClr val="0C1C1D"/>
          </a:solidFill>
          <a:latin typeface="Calibri" pitchFamily="-65" charset="0"/>
          <a:ea typeface="ＭＳ Ｐゴシック" pitchFamily="-65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C1C1D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5000"/>
        <a:buFont typeface="Arial" charset="0"/>
        <a:buChar char="&gt;"/>
        <a:defRPr sz="1600">
          <a:solidFill>
            <a:srgbClr val="0C1C1D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C1C1D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C1C1D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C1C1D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rgbClr val="283B6E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rgbClr val="283B6E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rgbClr val="283B6E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rgbClr val="283B6E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itle 4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entury Gothic" charset="0"/>
                <a:ea typeface="ＭＳ Ｐゴシック" charset="-128"/>
              </a:rPr>
              <a:t>September 7, </a:t>
            </a:r>
            <a:r>
              <a:rPr lang="en-US" dirty="0" smtClean="0">
                <a:latin typeface="Century Gothic" charset="0"/>
                <a:ea typeface="ＭＳ Ｐゴシック" charset="-128"/>
              </a:rPr>
              <a:t>2011</a:t>
            </a:r>
          </a:p>
        </p:txBody>
      </p:sp>
      <p:sp>
        <p:nvSpPr>
          <p:cNvPr id="10243" name="Title 39"/>
          <p:cNvSpPr>
            <a:spLocks noGrp="1"/>
          </p:cNvSpPr>
          <p:nvPr>
            <p:ph type="ctrTitle"/>
          </p:nvPr>
        </p:nvSpPr>
        <p:spPr>
          <a:xfrm>
            <a:off x="3200400" y="4267200"/>
            <a:ext cx="5715000" cy="685800"/>
          </a:xfrm>
        </p:spPr>
        <p:txBody>
          <a:bodyPr anchor="t"/>
          <a:lstStyle/>
          <a:p>
            <a:pPr algn="l"/>
            <a:r>
              <a:rPr lang="en-US" b="1" dirty="0" smtClean="0"/>
              <a:t>SHRM Poll: Drug Testing Efficacy</a:t>
            </a:r>
            <a:endParaRPr lang="en-US" dirty="0" smtClean="0">
              <a:latin typeface="Century Gothic" charset="0"/>
              <a:ea typeface="ＭＳ Ｐゴシック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91440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4901625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 collaboration with and commissioned by the Drug &amp; Alcohol Testing Industry Association (DATIA)  </a:t>
            </a:r>
            <a:endParaRPr lang="en-US" sz="1400" dirty="0"/>
          </a:p>
        </p:txBody>
      </p:sp>
      <p:pic>
        <p:nvPicPr>
          <p:cNvPr id="1026" name="Picture 2" descr="DATIA 2-C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810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Does your organization conduct pre- and/or post-employment drug testing with its </a:t>
            </a:r>
            <a:r>
              <a:rPr lang="en-US" sz="2000" u="sng" dirty="0" smtClean="0"/>
              <a:t>contract employees?</a:t>
            </a:r>
            <a:endParaRPr lang="en-US" sz="2000" u="sng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5344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533400" y="5638800"/>
            <a:ext cx="68580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 smtClean="0"/>
              <a:t>Note: n = 754. HR professionals who responded “not applicable” and “not sure” were excluded from this analysis. Percentages do not total 100% due to rounding.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Does your organization conduct pre- and/or post-employment drug testing with its </a:t>
            </a:r>
            <a:r>
              <a:rPr lang="en-US" sz="2000" u="sng" dirty="0" smtClean="0"/>
              <a:t>contract employees?</a:t>
            </a:r>
            <a:endParaRPr lang="en-US" sz="20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828800"/>
            <a:ext cx="5943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latin typeface="Calibri" pitchFamily="34" charset="0"/>
              </a:rPr>
              <a:t>Comparison </a:t>
            </a:r>
            <a:r>
              <a:rPr lang="en-US" sz="1400" dirty="0" smtClean="0">
                <a:latin typeface="Calibri" pitchFamily="34" charset="0"/>
              </a:rPr>
              <a:t>by Organization Staff Size</a:t>
            </a:r>
            <a:endParaRPr lang="en-US" sz="1400" dirty="0">
              <a:latin typeface="Calibri" pitchFamily="34" charset="0"/>
            </a:endParaRPr>
          </a:p>
        </p:txBody>
      </p:sp>
      <p:graphicFrame>
        <p:nvGraphicFramePr>
          <p:cNvPr id="13" name="Content Placeholder 9"/>
          <p:cNvGraphicFramePr>
            <a:graphicFrameLocks/>
          </p:cNvGraphicFramePr>
          <p:nvPr/>
        </p:nvGraphicFramePr>
        <p:xfrm>
          <a:off x="457200" y="3423920"/>
          <a:ext cx="79248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6688"/>
                <a:gridCol w="2456688"/>
                <a:gridCol w="3011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Smaller Organizations</a:t>
                      </a:r>
                      <a:endParaRPr lang="en-US" sz="12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Larger Organizations</a:t>
                      </a:r>
                      <a:endParaRPr lang="en-US" sz="12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Differences Based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 on Organization Staff Size</a:t>
                      </a:r>
                      <a:endParaRPr lang="en-US" sz="12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1 to 99 employees (17%)</a:t>
                      </a:r>
                    </a:p>
                    <a:p>
                      <a:pPr fontAlgn="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100 to 499 employees (19%)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500 to 2,499</a:t>
                      </a:r>
                      <a:r>
                        <a:rPr lang="en-US" sz="1200" baseline="0" dirty="0" smtClean="0">
                          <a:latin typeface="Calibri" pitchFamily="34" charset="0"/>
                        </a:rPr>
                        <a:t> employees (30%)</a:t>
                      </a:r>
                      <a:endParaRPr lang="en-US" sz="1200" dirty="0" smtClean="0">
                        <a:latin typeface="Calibri" pitchFamily="34" charset="0"/>
                      </a:endParaRPr>
                    </a:p>
                    <a:p>
                      <a:pPr fontAlgn="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2,500 to 24,999 employees (36%)</a:t>
                      </a:r>
                    </a:p>
                    <a:p>
                      <a:pPr fontAlgn="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25,000</a:t>
                      </a:r>
                      <a:r>
                        <a:rPr lang="en-US" sz="12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+ employees (44%) </a:t>
                      </a:r>
                      <a:endParaRPr lang="en-US" sz="120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200" baseline="0" dirty="0" smtClean="0">
                          <a:latin typeface="Calibri" pitchFamily="34" charset="0"/>
                        </a:rPr>
                        <a:t>Larger organizations &gt; smaller organizations</a:t>
                      </a:r>
                      <a:endParaRPr lang="en-US" sz="12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2667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Larger organizations (500 or more employees) are </a:t>
            </a:r>
            <a:r>
              <a:rPr lang="en-US" sz="1400" dirty="0" smtClean="0">
                <a:latin typeface="Calibri" pitchFamily="34" charset="0"/>
              </a:rPr>
              <a:t>more likely </a:t>
            </a:r>
            <a:r>
              <a:rPr lang="en-US" sz="1400" b="0" dirty="0" smtClean="0">
                <a:latin typeface="Calibri" pitchFamily="34" charset="0"/>
              </a:rPr>
              <a:t>to conduct pre-employment drug testing for </a:t>
            </a:r>
            <a:r>
              <a:rPr lang="en-US" sz="1400" dirty="0" smtClean="0">
                <a:latin typeface="Calibri" pitchFamily="34" charset="0"/>
              </a:rPr>
              <a:t>contract employees </a:t>
            </a:r>
            <a:r>
              <a:rPr lang="en-US" sz="1400" b="0" dirty="0" smtClean="0">
                <a:latin typeface="Calibri" pitchFamily="34" charset="0"/>
              </a:rPr>
              <a:t>compared with smaller organizations (fewer 500 employees).  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Which of the following post-employment drug tests does your organization conduct?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000999" cy="46115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58625"/>
                <a:gridCol w="847458"/>
                <a:gridCol w="847458"/>
                <a:gridCol w="847458"/>
              </a:tblGrid>
              <a:tr h="435901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Drug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Test Used</a:t>
                      </a:r>
                      <a:endParaRPr lang="en-US" sz="1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 = 313)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 = 222)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2006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 = 222)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51875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Post-accident testing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(administered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to all employees who are or may have been involved in a workplace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accident) 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51%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69%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58%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9364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Random testing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(conducted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on an unannounced basis using a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neutral</a:t>
                      </a:r>
                      <a:r>
                        <a:rPr lang="en-US" sz="11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selection process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and has the highest deterrence and detection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impacts; </a:t>
                      </a:r>
                      <a:r>
                        <a:rPr lang="en-US" sz="11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a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certain portion of the employee population is randomly selected periodically throughout the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year)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47%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46%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39%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1024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Reasonable suspicion testing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(occurs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when an employer has reason to believe that an employee is under the influence of drugs and/or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alcohol)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35%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80%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73%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1024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Follow-up testing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(conducted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during and after an employee has been referred to an employee assistance or other rehabilitation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program) 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20%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30%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5308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latin typeface="+mn-lt"/>
                          <a:ea typeface="Times New Roman"/>
                        </a:rPr>
                        <a:t>For</a:t>
                      </a:r>
                      <a:r>
                        <a:rPr lang="en-US" sz="1100" b="1" i="0" baseline="0" dirty="0" smtClean="0">
                          <a:latin typeface="+mn-lt"/>
                          <a:ea typeface="Times New Roman"/>
                        </a:rPr>
                        <a:t>-cause testing </a:t>
                      </a:r>
                      <a:r>
                        <a:rPr lang="en-US" sz="1100" b="0" i="0" baseline="0" dirty="0" smtClean="0">
                          <a:latin typeface="+mn-lt"/>
                          <a:ea typeface="Times New Roman"/>
                        </a:rPr>
                        <a:t>is based on indicia that an employee may have a substance-abuse problem (e.g. excessive absenteeism, performance problems, dramatic mood swings, etc.). </a:t>
                      </a:r>
                      <a:endParaRPr lang="en-US" sz="1100" b="1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8738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19%</a:t>
                      </a:r>
                      <a:endParaRPr lang="en-US" sz="1200" i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42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Site testing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(based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on suspicion of a significant drug-abuse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problem—e.g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., based on employee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complaints—at </a:t>
                      </a:r>
                      <a:r>
                        <a:rPr lang="en-US" sz="1100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a specific work site and involves testing of all employees at that site on a one-time </a:t>
                      </a:r>
                      <a:r>
                        <a:rPr lang="en-US" sz="1100" i="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basis) 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8%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13%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1024">
                <a:tc>
                  <a:txBody>
                    <a:bodyPr/>
                    <a:lstStyle/>
                    <a:p>
                      <a:pPr marL="11430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latin typeface="+mn-lt"/>
                          <a:ea typeface="Times New Roman"/>
                          <a:cs typeface="Arial"/>
                        </a:rPr>
                        <a:t>Baseline testing</a:t>
                      </a:r>
                      <a:r>
                        <a:rPr lang="en-US" sz="1100" i="0" dirty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100" i="0" dirty="0" smtClean="0">
                          <a:latin typeface="+mn-lt"/>
                          <a:ea typeface="Times New Roman"/>
                          <a:cs typeface="Arial"/>
                        </a:rPr>
                        <a:t>(conducted to </a:t>
                      </a:r>
                      <a:r>
                        <a:rPr lang="en-US" sz="1100" i="0" dirty="0">
                          <a:latin typeface="+mn-lt"/>
                          <a:ea typeface="Times New Roman"/>
                          <a:cs typeface="Arial"/>
                        </a:rPr>
                        <a:t>establish the level of drug use at implementation of a </a:t>
                      </a:r>
                      <a:r>
                        <a:rPr lang="en-US" sz="1100" i="0" dirty="0" smtClean="0">
                          <a:latin typeface="+mn-lt"/>
                          <a:ea typeface="Times New Roman"/>
                          <a:cs typeface="Arial"/>
                        </a:rPr>
                        <a:t>program; this </a:t>
                      </a:r>
                      <a:r>
                        <a:rPr lang="en-US" sz="1100" i="0" dirty="0">
                          <a:latin typeface="+mn-lt"/>
                          <a:ea typeface="Times New Roman"/>
                          <a:cs typeface="Arial"/>
                        </a:rPr>
                        <a:t>method essentially “cleans house” to establish a drug-free </a:t>
                      </a:r>
                      <a:r>
                        <a:rPr lang="en-US" sz="1100" i="0" dirty="0" smtClean="0">
                          <a:latin typeface="+mn-lt"/>
                          <a:ea typeface="Times New Roman"/>
                          <a:cs typeface="Arial"/>
                        </a:rPr>
                        <a:t>workplace)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6%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22%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1%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1024">
                <a:tc>
                  <a:txBody>
                    <a:bodyPr/>
                    <a:lstStyle/>
                    <a:p>
                      <a:pPr marL="114300" marR="3683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Other</a:t>
                      </a:r>
                      <a:r>
                        <a:rPr lang="en-US" sz="1100" b="1" i="0" kern="1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</a:rPr>
                        <a:t> </a:t>
                      </a:r>
                      <a:endParaRPr lang="en-US" sz="1100" i="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+mn-lt"/>
                          <a:ea typeface="Calibri"/>
                          <a:cs typeface="Arial"/>
                        </a:rPr>
                        <a:t>4%</a:t>
                      </a:r>
                      <a:endParaRPr lang="en-US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1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"/>
          <p:cNvSpPr txBox="1"/>
          <p:nvPr/>
        </p:nvSpPr>
        <p:spPr>
          <a:xfrm>
            <a:off x="762000" y="6096000"/>
            <a:ext cx="5105400" cy="4572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000" b="0" i="1" dirty="0" smtClean="0"/>
              <a:t>Note: Percentages do not total 100% due to multiple responses.</a:t>
            </a:r>
          </a:p>
          <a:p>
            <a:pPr>
              <a:spcBef>
                <a:spcPts val="0"/>
              </a:spcBef>
            </a:pPr>
            <a:r>
              <a:rPr lang="en-US" sz="1000" b="0" i="1" dirty="0" smtClean="0"/>
              <a:t>“</a:t>
            </a:r>
            <a:r>
              <a:rPr lang="en-US" sz="1200" b="0" i="1" dirty="0" smtClean="0"/>
              <a:t>*</a:t>
            </a:r>
            <a:r>
              <a:rPr lang="en-US" sz="1000" b="0" i="1" dirty="0" smtClean="0"/>
              <a:t>” indicates question was not asked.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010400" cy="762000"/>
          </a:xfrm>
        </p:spPr>
        <p:txBody>
          <a:bodyPr anchor="b"/>
          <a:lstStyle/>
          <a:p>
            <a:pPr algn="l"/>
            <a:r>
              <a:rPr lang="en-US" sz="2000" dirty="0" smtClean="0"/>
              <a:t>To what degree are the U.S. pre- and/or post-employment protocols/polices also applied at locations outside the United States?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5943600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 smtClean="0"/>
              <a:t>Note: n = 150. Percentages do not total 100% due to rounding. Only organizations with multinational operations were asked this question.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Impact of Drug Testing Programs</a:t>
            </a:r>
          </a:p>
          <a:p>
            <a:pPr marL="1657350" lvl="4" indent="-34290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Absenteeism </a:t>
            </a:r>
          </a:p>
          <a:p>
            <a:pPr marL="1657350" lvl="4" indent="-34290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Workers’ compensation </a:t>
            </a:r>
          </a:p>
          <a:p>
            <a:pPr marL="1657350" lvl="4" indent="-34290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Employee productivity</a:t>
            </a:r>
          </a:p>
          <a:p>
            <a:pPr marL="1657350" lvl="4" indent="-34290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Employee turnover</a:t>
            </a:r>
          </a:p>
          <a:p>
            <a:pPr marL="342900" lvl="1" indent="-342900" algn="ctr">
              <a:buSzTx/>
              <a:buFont typeface="Wingdings" pitchFamily="2" charset="2"/>
              <a:buChar char="Ø"/>
            </a:pPr>
            <a:endParaRPr lang="en-US" sz="20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Absenteeism rates at organizations before and after drug testing program implementation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981200"/>
          <a:ext cx="8077199" cy="2057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4999"/>
                <a:gridCol w="3086100"/>
                <a:gridCol w="3086100"/>
              </a:tblGrid>
              <a:tr h="6858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Before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implementation of a drug testing program</a:t>
                      </a:r>
                    </a:p>
                    <a:p>
                      <a:pPr algn="ctr"/>
                      <a:r>
                        <a:rPr lang="en-US" sz="1000" i="1" baseline="0" dirty="0" smtClean="0">
                          <a:solidFill>
                            <a:schemeClr val="tx1"/>
                          </a:solidFill>
                        </a:rPr>
                        <a:t>(n = 162)</a:t>
                      </a:r>
                      <a:endParaRPr lang="en-US" sz="10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After implementation of a drug testing program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 = 218)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0-1</a:t>
                      </a:r>
                      <a:r>
                        <a:rPr lang="en-US" baseline="0" dirty="0" smtClean="0"/>
                        <a:t>5%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More than 15%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60198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 smtClean="0"/>
              <a:t>Note: HR professionals who answered “not sure” were excluded  from this analysis.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447800" y="4419600"/>
            <a:ext cx="6096000" cy="99060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4581436"/>
            <a:ext cx="5029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latin typeface="+mn-lt"/>
              </a:rPr>
              <a:t>9% of organizations reported high absenteeism rates, (more than 15%). </a:t>
            </a:r>
            <a:br>
              <a:rPr lang="en-US" sz="1100" b="0" dirty="0" smtClean="0">
                <a:latin typeface="+mn-lt"/>
              </a:rPr>
            </a:br>
            <a:r>
              <a:rPr lang="en-US" sz="1100" b="0" dirty="0" smtClean="0">
                <a:latin typeface="+mn-lt"/>
              </a:rPr>
              <a:t>After implementation of a drug testing program only 4% of organizations reported high absenteeism rates, a decrease of approximately 50%.  </a:t>
            </a:r>
            <a:endParaRPr lang="en-US" sz="11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Workers’ compensation incidence rates at organizations before and after drug testing program implementation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2057400"/>
          <a:ext cx="8077199" cy="2057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4999"/>
                <a:gridCol w="3086100"/>
                <a:gridCol w="3086100"/>
              </a:tblGrid>
              <a:tr h="6858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Before implementation of a drug testing program</a:t>
                      </a:r>
                    </a:p>
                    <a:p>
                      <a:pPr algn="ctr"/>
                      <a:r>
                        <a:rPr lang="en-US" sz="1000" i="1" baseline="0" dirty="0" smtClean="0">
                          <a:solidFill>
                            <a:schemeClr val="tx1"/>
                          </a:solidFill>
                        </a:rPr>
                        <a:t>(n = 255)</a:t>
                      </a:r>
                      <a:endParaRPr lang="en-US" sz="10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After implementation of a drug testing program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 = 312)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r>
                        <a:rPr lang="en-US" baseline="0" dirty="0" smtClean="0"/>
                        <a:t>-6%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More than 6%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60198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 smtClean="0"/>
              <a:t>Note: HR professionals who answered ‘not sure” were excluded  from this analysis.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46482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14%</a:t>
            </a:r>
            <a:r>
              <a:rPr lang="en-US" sz="1100" b="0" kern="0" dirty="0" smtClean="0">
                <a:solidFill>
                  <a:srgbClr val="000000"/>
                </a:solidFill>
                <a:latin typeface="Arial"/>
                <a:ea typeface="ＭＳ Ｐゴシック" pitchFamily="-65" charset="-128"/>
              </a:rPr>
              <a:t> of organizations reported high workers’ compensation incidence rates prior to a drug testing program, whereas only 6% of organizations reported similar rates of workers’ comp after the implementation of a drug testing program, a decrease of approximately 50%.</a:t>
            </a:r>
            <a:endParaRPr lang="en-US" sz="1100" b="0" dirty="0"/>
          </a:p>
        </p:txBody>
      </p:sp>
      <p:sp>
        <p:nvSpPr>
          <p:cNvPr id="7" name="Oval 6"/>
          <p:cNvSpPr/>
          <p:nvPr/>
        </p:nvSpPr>
        <p:spPr bwMode="auto">
          <a:xfrm>
            <a:off x="1295400" y="4419600"/>
            <a:ext cx="6324600" cy="1219200"/>
          </a:xfrm>
          <a:prstGeom prst="ellipse">
            <a:avLst/>
          </a:prstGeom>
          <a:noFill/>
          <a:ln w="158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Change in employee productivity in organizations after drug testing program implementation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609600" y="5791200"/>
            <a:ext cx="7848600" cy="762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 smtClean="0"/>
              <a:t>Note: n = 513. HR professionals who answered “not sure” were excluded from this analysis. Percentages do not total 100% due to rounding. </a:t>
            </a:r>
            <a:endParaRPr lang="en-US" sz="1000" b="0" i="1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457200" y="1371600"/>
          <a:ext cx="83058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0" y="1752600"/>
            <a:ext cx="21336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kern="0" dirty="0" smtClean="0">
                <a:solidFill>
                  <a:srgbClr val="000000"/>
                </a:solidFill>
                <a:latin typeface="Arial"/>
                <a:ea typeface="ＭＳ Ｐゴシック" pitchFamily="-65" charset="-128"/>
              </a:rPr>
              <a:t>Nearly one-fifth (19%) of organizations experienced an increase in productivity after the implementation of a drug testing program.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Change in employee turnover rates in organizations after drug testing program implementation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609600" y="5791200"/>
            <a:ext cx="7848600" cy="762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000" b="0" i="1" dirty="0" smtClean="0"/>
              <a:t>Note: n = 520. HR professionals who answered “not sure” were excluded from this analysis. </a:t>
            </a:r>
            <a:endParaRPr lang="en-US" sz="1000" b="0" i="1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533400" y="1371600"/>
          <a:ext cx="83058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715000" y="1828800"/>
            <a:ext cx="2971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kern="0" dirty="0" smtClean="0">
                <a:solidFill>
                  <a:srgbClr val="000000"/>
                </a:solidFill>
                <a:latin typeface="Arial"/>
                <a:ea typeface="ＭＳ Ｐゴシック" pitchFamily="-65" charset="-128"/>
              </a:rPr>
              <a:t>16% of organizations saw a decrease in employee turnover rates after the implementation of drug testing programs.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How Drug Tests Are Performed</a:t>
            </a:r>
          </a:p>
          <a:p>
            <a:pPr lvl="3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Where?</a:t>
            </a:r>
          </a:p>
          <a:p>
            <a:pPr lvl="3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What type?</a:t>
            </a:r>
          </a:p>
          <a:p>
            <a:pPr lvl="3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How much?</a:t>
            </a: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914400"/>
            <a:ext cx="594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About the Respondents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4582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0" dirty="0" smtClean="0"/>
          </a:p>
          <a:p>
            <a:pPr lvl="1"/>
            <a:r>
              <a:rPr lang="en-US" sz="1400" dirty="0" smtClean="0"/>
              <a:t>Staff size categories of respondents: </a:t>
            </a:r>
          </a:p>
          <a:p>
            <a:pPr marL="860425" lvl="1" indent="-231775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b="0" dirty="0" smtClean="0"/>
              <a:t>The majority of organizations had fewer than 2,500 employees (80%):</a:t>
            </a:r>
          </a:p>
          <a:p>
            <a:pPr marL="1317625" lvl="2" indent="-231775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b="0" dirty="0" smtClean="0"/>
              <a:t>More than one-third of organizations had 100 to 499 employees (36%). </a:t>
            </a:r>
          </a:p>
          <a:p>
            <a:pPr marL="1317625" lvl="2" indent="-231775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b="0" dirty="0" smtClean="0"/>
              <a:t>Nearly one-quarter of respondents had 1 to 99 employees (24%).</a:t>
            </a:r>
          </a:p>
          <a:p>
            <a:pPr marL="1317625" lvl="2" indent="-231775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b="0" dirty="0" smtClean="0"/>
              <a:t>One-fifth of respondents had 500 to 2,499 employees (20%).</a:t>
            </a:r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Sectors of respondents:</a:t>
            </a:r>
          </a:p>
          <a:p>
            <a:pPr marL="633413" lvl="1" indent="2222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b="0" dirty="0" smtClean="0"/>
              <a:t>The majority of organizations were publicly owned for-profits (50%).</a:t>
            </a:r>
          </a:p>
          <a:p>
            <a:pPr marL="1090613" lvl="2" indent="2222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b="0" dirty="0" smtClean="0"/>
              <a:t>Almost one-fifth each were from privately owned for-profits (19%) and nonprofit organizations (19%).</a:t>
            </a:r>
          </a:p>
          <a:p>
            <a:pPr marL="176213" indent="222250">
              <a:lnSpc>
                <a:spcPct val="150000"/>
              </a:lnSpc>
            </a:pPr>
            <a:r>
              <a:rPr lang="en-US" sz="1400" dirty="0" smtClean="0"/>
              <a:t>  Industry of respondents:</a:t>
            </a:r>
          </a:p>
          <a:p>
            <a:pPr marL="633413" lvl="1" indent="2222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b="0" dirty="0" smtClean="0"/>
              <a:t>The largest proportion of organizations were from the manufacturing (18%) and health care (14%) industries.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10400" cy="762000"/>
          </a:xfrm>
        </p:spPr>
        <p:txBody>
          <a:bodyPr anchor="t"/>
          <a:lstStyle/>
          <a:p>
            <a:pPr algn="l"/>
            <a:r>
              <a:rPr lang="en-US" sz="2000" dirty="0" smtClean="0"/>
              <a:t>Does your organization conduct drug testing in-house or at an off-site testing facility run by another entity?</a:t>
            </a:r>
            <a:endParaRPr lang="en-US" sz="20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534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extBox 1"/>
          <p:cNvSpPr txBox="1"/>
          <p:nvPr/>
        </p:nvSpPr>
        <p:spPr>
          <a:xfrm>
            <a:off x="685800" y="60198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/>
              <a:t>n</a:t>
            </a:r>
            <a:r>
              <a:rPr lang="en-US" sz="1000" b="0" i="1" dirty="0" smtClean="0"/>
              <a:t> = 628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What type of sample is used for your organization’s drug testing program?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8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7" name="TextBox 1"/>
          <p:cNvSpPr txBox="1"/>
          <p:nvPr/>
        </p:nvSpPr>
        <p:spPr>
          <a:xfrm>
            <a:off x="381000" y="6172200"/>
            <a:ext cx="5105400" cy="4572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000" b="0" i="1" dirty="0" smtClean="0"/>
              <a:t>Note: n = 634. Percentages do not total 100% due to multiple responses.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10400" cy="762000"/>
          </a:xfrm>
        </p:spPr>
        <p:txBody>
          <a:bodyPr anchor="b"/>
          <a:lstStyle/>
          <a:p>
            <a:pPr algn="l"/>
            <a:r>
              <a:rPr lang="en-US" sz="2000" dirty="0" smtClean="0"/>
              <a:t>How much does it cost your organization each time a drug test in conducted (per employee or job candidate)?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828800"/>
          <a:ext cx="8382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7912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 smtClean="0"/>
              <a:t>n = 633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Characteristics of Organizations With Drug Testing Programs</a:t>
            </a: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391400" cy="762000"/>
          </a:xfrm>
        </p:spPr>
        <p:txBody>
          <a:bodyPr anchor="b"/>
          <a:lstStyle/>
          <a:p>
            <a:pPr algn="l"/>
            <a:r>
              <a:rPr lang="en-US" sz="2000" dirty="0" smtClean="0"/>
              <a:t>What is the average entry-level full-time annual salary at your organization?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1676400"/>
          <a:ext cx="838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1219200" y="5715000"/>
            <a:ext cx="9144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/>
              <a:t>n</a:t>
            </a:r>
            <a:r>
              <a:rPr lang="en-US" sz="1000" b="0" i="1" dirty="0" smtClean="0"/>
              <a:t> = 632.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In 2010, how much did your organization spend on recruiting, training and drug testing combined?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304800" y="6324610"/>
            <a:ext cx="48768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 smtClean="0"/>
              <a:t>Note: n = 595. Percentages do not total 100% due to rounding.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Organizations that Do Not Have Drug Testing Programs</a:t>
            </a: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10400" cy="762000"/>
          </a:xfrm>
        </p:spPr>
        <p:txBody>
          <a:bodyPr anchor="b"/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What are the primary reasons your organization </a:t>
            </a:r>
            <a:r>
              <a:rPr lang="en-US" sz="2000" i="1" u="sng" dirty="0" smtClean="0">
                <a:solidFill>
                  <a:schemeClr val="tx1"/>
                </a:solidFill>
              </a:rPr>
              <a:t>does not </a:t>
            </a:r>
            <a:r>
              <a:rPr lang="en-US" sz="2000" dirty="0" smtClean="0">
                <a:solidFill>
                  <a:schemeClr val="tx1"/>
                </a:solidFill>
              </a:rPr>
              <a:t>conduct pre-and/or post-employment drug testing? 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8610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6306235"/>
            <a:ext cx="4876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0" i="1" dirty="0" smtClean="0"/>
              <a:t>Note: n = 262. Percentages do not total 100% due to rounding.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What is the primary reason your organization </a:t>
            </a:r>
            <a:r>
              <a:rPr lang="en-US" sz="2000" i="1" u="sng" dirty="0" smtClean="0">
                <a:solidFill>
                  <a:schemeClr val="tx1"/>
                </a:solidFill>
              </a:rPr>
              <a:t>does not </a:t>
            </a:r>
            <a:r>
              <a:rPr lang="en-US" sz="2000" dirty="0" smtClean="0">
                <a:solidFill>
                  <a:schemeClr val="tx1"/>
                </a:solidFill>
              </a:rPr>
              <a:t>conduct pre- and/or post-employment drug testing?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3716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by Organization Staff Size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752600"/>
          <a:ext cx="8305799" cy="42001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723"/>
                <a:gridCol w="883723"/>
                <a:gridCol w="1118088"/>
                <a:gridCol w="1118088"/>
                <a:gridCol w="1169377"/>
                <a:gridCol w="1066800"/>
              </a:tblGrid>
              <a:tr h="8128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1-99 employees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(n =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104)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100-499 employees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= 95)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500-2,499 employees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(n = 36)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2,500-24,999 employees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= 21)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25,000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or more employees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(n = 6)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7000"/>
                      </a:schemeClr>
                    </a:solidFill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My organization does not believe in drug testing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Not required to do drug testing by state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33%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 return on investment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Too costly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Not applicable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/not necessary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1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Administratively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difficult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1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Plan to conduct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drug testing in the future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0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Other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33%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1000" y="6096000"/>
            <a:ext cx="8001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000" b="0" i="1" dirty="0" smtClean="0">
                <a:solidFill>
                  <a:srgbClr val="000000"/>
                </a:solidFill>
              </a:rPr>
              <a:t>Note: n = 262. Some row percentages do not  total 100% due to rounding. </a:t>
            </a:r>
            <a:r>
              <a:rPr lang="en-US" sz="1000" b="0" i="1" dirty="0" smtClean="0"/>
              <a:t>Caution should be used when generalizing results when the sample size is less than 30 for any category.</a:t>
            </a:r>
            <a:r>
              <a:rPr lang="en-US" sz="1000" b="0" i="1" dirty="0" smtClean="0">
                <a:solidFill>
                  <a:srgbClr val="000000"/>
                </a:solidFill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Demographics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l"/>
            <a:r>
              <a:rPr lang="en-US" sz="2000" dirty="0" smtClean="0"/>
              <a:t>Key Findings</a:t>
            </a:r>
            <a:endParaRPr lang="en-US" sz="20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5181600"/>
          </a:xfrm>
        </p:spPr>
        <p:txBody>
          <a:bodyPr/>
          <a:lstStyle/>
          <a:p>
            <a:pPr lvl="0"/>
            <a:r>
              <a:rPr lang="en-US" sz="1350" b="1" dirty="0" smtClean="0"/>
              <a:t>What percentage of organizations conducted pre-employment drug testing in 2011? </a:t>
            </a:r>
            <a:r>
              <a:rPr lang="en-US" sz="1350" dirty="0" smtClean="0"/>
              <a:t>More than one-half of organizations (57%) indicated that they conduct drug testing on </a:t>
            </a:r>
            <a:r>
              <a:rPr lang="en-US" sz="1350" i="1" u="sng" dirty="0" smtClean="0"/>
              <a:t>all job candidates</a:t>
            </a:r>
            <a:r>
              <a:rPr lang="en-US" sz="1350" dirty="0" smtClean="0"/>
              <a:t>. More than one-quarter (29%) of the organizations do not have a pre-employment drug testing program. </a:t>
            </a:r>
          </a:p>
          <a:p>
            <a:r>
              <a:rPr lang="en-US" sz="1350" b="1" dirty="0" smtClean="0">
                <a:solidFill>
                  <a:schemeClr val="tx1"/>
                </a:solidFill>
              </a:rPr>
              <a:t>Is there a tie between drug testing programs and absenteeism? </a:t>
            </a:r>
            <a:r>
              <a:rPr lang="en-US" sz="1350" dirty="0" smtClean="0">
                <a:solidFill>
                  <a:schemeClr val="tx1"/>
                </a:solidFill>
              </a:rPr>
              <a:t>Yes. In organizations with high employee absenteeism rates (more than 15%), the implementation of a drug testing program appears to have an impact. Nine percent of organizations reported high absenteeism rates (&gt;15%) prior to a drug testing program, whereas only 4% of organizations reported high absenteeism rates after the implementation of a drug testing program, a decrease of approximately 50%.</a:t>
            </a:r>
          </a:p>
          <a:p>
            <a:r>
              <a:rPr lang="en-US" sz="1350" b="1" dirty="0" smtClean="0">
                <a:solidFill>
                  <a:schemeClr val="tx1"/>
                </a:solidFill>
              </a:rPr>
              <a:t>Are workers’ compensation rates affected by drug testing programs? </a:t>
            </a:r>
            <a:r>
              <a:rPr lang="en-US" sz="1350" dirty="0" smtClean="0">
                <a:solidFill>
                  <a:schemeClr val="tx1"/>
                </a:solidFill>
              </a:rPr>
              <a:t>Yes. In organizations with high workers’ compensation incidence rates (&gt;6%), the implementation of a drug testing program appears to have an impact. Fourteen percent of organizations reported high workers’ compensation incidence rates prior to a drug testing program, whereas only 6% of organizations reported similar rates of workers’ comp after the implementation of a drug testing program, a decrease of approximately 50%.</a:t>
            </a:r>
            <a:endParaRPr lang="en-US" sz="1350" b="1" dirty="0" smtClean="0"/>
          </a:p>
          <a:p>
            <a:r>
              <a:rPr lang="en-US" sz="1350" b="1" dirty="0" smtClean="0">
                <a:solidFill>
                  <a:schemeClr val="tx1"/>
                </a:solidFill>
              </a:rPr>
              <a:t>Do drug testing programs improve employee productivity rates? </a:t>
            </a:r>
            <a:r>
              <a:rPr lang="en-US" sz="1350" dirty="0" smtClean="0">
                <a:solidFill>
                  <a:schemeClr val="tx1"/>
                </a:solidFill>
              </a:rPr>
              <a:t>Nearly one-fifth (19%) of organizations experienced an increase in productivity after the implementation of a drug testing program.</a:t>
            </a:r>
            <a:r>
              <a:rPr lang="en-US" sz="135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350" b="1" dirty="0" smtClean="0">
                <a:solidFill>
                  <a:schemeClr val="tx1"/>
                </a:solidFill>
              </a:rPr>
              <a:t>How much of an impact do drug testing programs have on employee turnover rates?</a:t>
            </a:r>
            <a:r>
              <a:rPr lang="en-US" sz="1350" dirty="0" smtClean="0">
                <a:solidFill>
                  <a:schemeClr val="tx1"/>
                </a:solidFill>
              </a:rPr>
              <a:t> Sixteen percent of organizations saw a decrease in employee turnover rates after the implementation of drug testing programs.</a:t>
            </a:r>
          </a:p>
          <a:p>
            <a:r>
              <a:rPr lang="en-US" sz="1350" b="1" dirty="0" smtClean="0">
                <a:solidFill>
                  <a:schemeClr val="tx1"/>
                </a:solidFill>
              </a:rPr>
              <a:t>Do multinational organizations apply similar drug testing protocols/policies in the United States and globally? </a:t>
            </a:r>
            <a:r>
              <a:rPr lang="en-US" sz="1350" dirty="0" smtClean="0">
                <a:solidFill>
                  <a:schemeClr val="tx1"/>
                </a:solidFill>
              </a:rPr>
              <a:t>Nearly three-quarters (72%) of organizations that have multinational operations indicated that all, almost all or some of the same protocols/policies are applied while conducting drug tests outside the United States.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6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400" dirty="0" smtClean="0">
              <a:solidFill>
                <a:schemeClr val="tx1"/>
              </a:solidFill>
            </a:endParaRP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Demographics: Industry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89640"/>
          <a:ext cx="8153400" cy="4758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34200"/>
                <a:gridCol w="1219200"/>
              </a:tblGrid>
              <a:tr h="34638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Industry</a:t>
                      </a:r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Manufacturing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Health care and social assistance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8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Professional, scientific and technical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Finance and insurance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Educational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Public administration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Retail trade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Accommodation and food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Construction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Utilities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Arts, entertainment and recreation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Information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9" name="TextBox 1"/>
          <p:cNvSpPr txBox="1"/>
          <p:nvPr/>
        </p:nvSpPr>
        <p:spPr>
          <a:xfrm>
            <a:off x="457200" y="6324600"/>
            <a:ext cx="9144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/>
              <a:t>n</a:t>
            </a:r>
            <a:r>
              <a:rPr lang="en-US" sz="1000" b="0" i="1" dirty="0" smtClean="0"/>
              <a:t> = 1,024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Demographics: Industry (Continued)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89640"/>
          <a:ext cx="8153400" cy="4758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34200"/>
                <a:gridCol w="1219200"/>
              </a:tblGrid>
              <a:tr h="346382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Industry</a:t>
                      </a:r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Real estate and rental and leasing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8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Religious , grant-making, civic, professional and similar organizations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Transportation and warehousing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Wholesale trade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Administrative and support and waste management and remediation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Agriculture, forestry, fishing and hunting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Management of companies and enterprises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Mining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Repair and maintenance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Personal and laundry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--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Private households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--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63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Other services except public administration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rial"/>
                        </a:rPr>
                        <a:t>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8" name="TextBox 1"/>
          <p:cNvSpPr txBox="1"/>
          <p:nvPr/>
        </p:nvSpPr>
        <p:spPr>
          <a:xfrm>
            <a:off x="457200" y="6324600"/>
            <a:ext cx="9144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/>
              <a:t>n</a:t>
            </a:r>
            <a:r>
              <a:rPr lang="en-US" sz="1000" b="0" i="1" dirty="0" smtClean="0"/>
              <a:t> = 1,024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Demographics: Organization Staff Size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686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457200" y="6172200"/>
            <a:ext cx="41148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i="1" dirty="0" smtClean="0"/>
              <a:t>Note: n = 899. Percentages do not total 100% due to rounding.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010400" cy="762000"/>
          </a:xfrm>
        </p:spPr>
        <p:txBody>
          <a:bodyPr anchor="b"/>
          <a:lstStyle/>
          <a:p>
            <a:pPr algn="l"/>
            <a:r>
              <a:rPr lang="en-US" sz="2000" dirty="0" smtClean="0"/>
              <a:t>Demographics: Organization Sector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839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Demographics: Other</a:t>
            </a:r>
            <a:endParaRPr lang="en-US" sz="2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2153920"/>
          <a:ext cx="2590800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054772"/>
                <a:gridCol w="5360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U.S.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</a:rPr>
                        <a:t>-based operations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78%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Multinational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</a:rPr>
                        <a:t> operations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23%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321E15-07F7-4B3D-9438-6AE67B001CA1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4495800" y="3200400"/>
            <a:ext cx="152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0" i="1" dirty="0" smtClean="0"/>
              <a:t>Note: n = 863</a:t>
            </a:r>
            <a:endParaRPr lang="en-US" sz="1000" b="0" i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0" y="1981200"/>
          <a:ext cx="3505200" cy="10972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779986"/>
                <a:gridCol w="72521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Single-unit company: A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ompany in which the location and the company are the same.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32%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Multi-unit company: A company that has more than one location.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68%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4343400"/>
          <a:ext cx="3886200" cy="1837267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082158"/>
                <a:gridCol w="804042"/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Multi-unit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</a:rPr>
                        <a:t> headquarters determines HR policies and practices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57%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Each work location determines HR policies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</a:rPr>
                        <a:t> and practices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3%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70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A combination of both the</a:t>
                      </a:r>
                      <a:r>
                        <a:rPr lang="en-US" sz="1200" baseline="0" dirty="0" smtClean="0">
                          <a:solidFill>
                            <a:sysClr val="windowText" lastClr="000000"/>
                          </a:solidFill>
                        </a:rPr>
                        <a:t> work location and the multi-unit headquarters determine HR policies and practices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</a:rPr>
                        <a:t>40%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495800" y="1524000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/>
              <a:t>Is your organization a single-unit company or a multi-unit company?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304800" y="3733800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/>
              <a:t>Are HR policies and practices determined by the multi-unit corporate headquarters, by each work location or both?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533400" y="15240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/>
              <a:t>Does your organization have U.S.-based </a:t>
            </a:r>
          </a:p>
          <a:p>
            <a:pPr lvl="0"/>
            <a:r>
              <a:rPr lang="en-US" sz="1200" dirty="0" smtClean="0"/>
              <a:t>operations (business units) only or </a:t>
            </a:r>
          </a:p>
          <a:p>
            <a:pPr lvl="0"/>
            <a:r>
              <a:rPr lang="en-US" sz="1200" dirty="0" smtClean="0"/>
              <a:t>does it operate multinationally?</a:t>
            </a:r>
          </a:p>
          <a:p>
            <a:pPr lvl="0"/>
            <a:endParaRPr lang="en-US" sz="1200" dirty="0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09600" y="3048000"/>
            <a:ext cx="2895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0" i="1" dirty="0" smtClean="0"/>
              <a:t>Note: n = 906. Percentages do not total 100% due to rounding. </a:t>
            </a:r>
            <a:endParaRPr lang="en-US" sz="1000" b="0" i="1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81000" y="6248400"/>
            <a:ext cx="152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0" i="1" dirty="0" smtClean="0"/>
              <a:t>Note: n = 619</a:t>
            </a:r>
            <a:endParaRPr lang="en-US" sz="1000" b="0" i="1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4572000" y="4267200"/>
          <a:ext cx="3505200" cy="11125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19400"/>
                <a:gridCol w="685800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Corporate (company 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wide)</a:t>
                      </a:r>
                      <a:endParaRPr lang="en-US" sz="1200" b="0" dirty="0" smtClean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75%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Business unit/division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14%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Facility/location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11%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4495800" y="3805535"/>
            <a:ext cx="342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/>
              <a:t>Level of HR department/function for which you responded through this survey.</a:t>
            </a:r>
            <a:endParaRPr lang="en-US" sz="1200" dirty="0"/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4648200" y="5486400"/>
            <a:ext cx="152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0" i="1" dirty="0" smtClean="0"/>
              <a:t>Note: n = 621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SHRM/DATIA Poll: Drug Testing Efficacy </a:t>
            </a:r>
            <a:endParaRPr lang="en-US" sz="20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14600"/>
            <a:ext cx="7010400" cy="2057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Response rate = 20%</a:t>
            </a:r>
          </a:p>
          <a:p>
            <a:pPr eaLnBrk="1" hangingPunct="1">
              <a:lnSpc>
                <a:spcPct val="150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Sample composed of 1,058 randomly selected HR professionals from SHRM’s membership</a:t>
            </a:r>
          </a:p>
          <a:p>
            <a:pPr eaLnBrk="1" hangingPunct="1">
              <a:lnSpc>
                <a:spcPct val="150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Margin of error is +/- 3%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Survey fielded March 1-14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1600" b="1" dirty="0" smtClean="0">
                <a:solidFill>
                  <a:schemeClr val="tx1"/>
                </a:solidFill>
              </a:rPr>
              <a:t> , 2011</a:t>
            </a:r>
            <a:endParaRPr lang="en-US" sz="1600" b="1" u="sng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0" y="1676400"/>
            <a:ext cx="1676400" cy="369332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800" dirty="0"/>
              <a:t>Methodology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7800" y="48768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For more poll findings, visit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</a:rPr>
              <a:t>www.shrm.org/surveys</a:t>
            </a:r>
            <a:endParaRPr lang="en-US" dirty="0" smtClean="0">
              <a:solidFill>
                <a:srgbClr val="333399"/>
              </a:solidFill>
            </a:endParaRPr>
          </a:p>
          <a:p>
            <a:pPr lvl="0">
              <a:lnSpc>
                <a:spcPct val="150000"/>
              </a:lnSpc>
              <a:buNone/>
            </a:pPr>
            <a:r>
              <a:rPr lang="en-US" dirty="0" smtClean="0"/>
              <a:t>Follow us on Twitter: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http://twitter.com/SHRM_Research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Picture 2" descr="DATIA 2-C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14478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3733800"/>
          </a:xfrm>
        </p:spPr>
        <p:txBody>
          <a:bodyPr/>
          <a:lstStyle/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Organizations with Drug Testing Programs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Pre-employment with job candidates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Post-employment with employees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Pre-and/or post-employment with contract employees</a:t>
            </a: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algn="l"/>
            <a:r>
              <a:rPr lang="en-US" sz="2000" dirty="0" smtClean="0"/>
              <a:t>How are you involved in your organization’s drug testing program? </a:t>
            </a:r>
            <a:endParaRPr lang="en-US" sz="1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524000"/>
          <a:ext cx="8001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609600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000" b="0" i="1" dirty="0" smtClean="0"/>
              <a:t>Note: n = 636. HR professionals who answered “not sure” were excluded from this analysis. Percentages do not total 100% due to rounding. 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10400" cy="762000"/>
          </a:xfrm>
        </p:spPr>
        <p:txBody>
          <a:bodyPr anchor="b"/>
          <a:lstStyle/>
          <a:p>
            <a:pPr algn="l"/>
            <a:r>
              <a:rPr lang="en-US" sz="2000" dirty="0" smtClean="0"/>
              <a:t>For approximately how many years has your organization been conducting pre- and/or post-employment drug testing?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82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914400" y="6019800"/>
            <a:ext cx="76200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000" b="0" i="1" dirty="0" smtClean="0"/>
              <a:t>Note: n = 626. Percentages do not total 100% due to rounding. HR professionals were asked to round to the highest year.</a:t>
            </a:r>
            <a:endParaRPr lang="en-US" sz="10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52400" y="1524000"/>
          <a:ext cx="8763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096000"/>
            <a:ext cx="6019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0" i="1" dirty="0" smtClean="0"/>
              <a:t>Note: HR professionals who answered “not sure” were excluded from this analysis. </a:t>
            </a:r>
            <a:endParaRPr lang="en-US" sz="1000" b="0" i="1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2286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en-US" sz="1800" dirty="0" smtClean="0">
                <a:latin typeface="Calibri" pitchFamily="34" charset="0"/>
              </a:rPr>
              <a:t/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2000" dirty="0" smtClean="0">
                <a:latin typeface="Calibri" pitchFamily="34" charset="0"/>
              </a:rPr>
              <a:t>Does your organization conduct </a:t>
            </a:r>
            <a:r>
              <a:rPr lang="en-US" sz="2000" u="sng" dirty="0" smtClean="0">
                <a:latin typeface="Calibri" pitchFamily="34" charset="0"/>
              </a:rPr>
              <a:t>pre-employment</a:t>
            </a:r>
            <a:r>
              <a:rPr lang="en-US" sz="2000" dirty="0" smtClean="0">
                <a:latin typeface="Calibri" pitchFamily="34" charset="0"/>
              </a:rPr>
              <a:t> drug testing with job candidates?</a:t>
            </a:r>
            <a:r>
              <a:rPr lang="en-US" sz="1400" dirty="0" smtClean="0">
                <a:latin typeface="Calibri" pitchFamily="34" charset="0"/>
              </a:rPr>
              <a:t> 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itchFamily="-65" charset="-128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09600" y="4191000"/>
          <a:ext cx="7733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057400"/>
                <a:gridCol w="1600200"/>
                <a:gridCol w="228600"/>
                <a:gridCol w="1865630"/>
              </a:tblGrid>
              <a:tr h="228600">
                <a:tc gridSpan="2">
                  <a:txBody>
                    <a:bodyPr/>
                    <a:lstStyle/>
                    <a:p>
                      <a:pPr algn="ctr" fontAlgn="t">
                        <a:buFont typeface="Arial" pitchFamily="34" charset="0"/>
                        <a:buNone/>
                      </a:pPr>
                      <a:r>
                        <a:rPr lang="en-US" sz="10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Organization</a:t>
                      </a: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Sector</a:t>
                      </a:r>
                      <a:endParaRPr lang="en-US" sz="10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Differences Based</a:t>
                      </a:r>
                      <a:r>
                        <a:rPr lang="en-US" sz="1000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 on Organization Sectors</a:t>
                      </a:r>
                      <a:endParaRPr lang="en-US" sz="10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Publicly</a:t>
                      </a: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 profit (71%)</a:t>
                      </a:r>
                      <a:endParaRPr lang="en-US" sz="10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Privately</a:t>
                      </a: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 profit (55%)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Nonprofit  organizations (49%)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Government agencies (51%) </a:t>
                      </a:r>
                      <a:endParaRPr lang="en-US" sz="100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aseline="0" dirty="0" smtClean="0">
                          <a:latin typeface="Calibri" pitchFamily="34" charset="0"/>
                        </a:rPr>
                        <a:t>Publicly owned for -profit </a:t>
                      </a:r>
                      <a:endParaRPr lang="en-US" sz="10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&gt;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Privately</a:t>
                      </a: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 for-profit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Nonprofit organizations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Government agencies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2286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en-US" sz="1800" dirty="0" smtClean="0">
                <a:latin typeface="Calibri" pitchFamily="34" charset="0"/>
              </a:rPr>
              <a:t/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2000" dirty="0" smtClean="0">
                <a:latin typeface="Calibri" pitchFamily="34" charset="0"/>
              </a:rPr>
              <a:t>Does your organization conduct </a:t>
            </a:r>
            <a:r>
              <a:rPr lang="en-US" sz="2000" u="sng" dirty="0" smtClean="0">
                <a:latin typeface="Calibri" pitchFamily="34" charset="0"/>
              </a:rPr>
              <a:t>pre-employment</a:t>
            </a:r>
            <a:r>
              <a:rPr lang="en-US" sz="2000" dirty="0" smtClean="0">
                <a:latin typeface="Calibri" pitchFamily="34" charset="0"/>
              </a:rPr>
              <a:t> drug testing with job candidates?</a:t>
            </a:r>
            <a:r>
              <a:rPr lang="en-US" sz="1400" dirty="0" smtClean="0">
                <a:latin typeface="Calibri" pitchFamily="34" charset="0"/>
              </a:rPr>
              <a:t> 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itchFamily="-65" charset="-128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429000"/>
            <a:ext cx="2819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latin typeface="Calibri" pitchFamily="34" charset="0"/>
              </a:rPr>
              <a:t>Comparison </a:t>
            </a:r>
            <a:r>
              <a:rPr lang="en-US" sz="1400" dirty="0" smtClean="0">
                <a:latin typeface="Calibri" pitchFamily="34" charset="0"/>
              </a:rPr>
              <a:t>by Organization Sector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733800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latin typeface="Calibri" pitchFamily="34" charset="0"/>
              </a:rPr>
              <a:t>Publicly owned for profit organizations are </a:t>
            </a:r>
            <a:r>
              <a:rPr lang="en-US" sz="1100" dirty="0" smtClean="0">
                <a:latin typeface="Calibri" pitchFamily="34" charset="0"/>
              </a:rPr>
              <a:t>more likely </a:t>
            </a:r>
            <a:r>
              <a:rPr lang="en-US" sz="1100" b="0" dirty="0" smtClean="0">
                <a:latin typeface="Calibri" pitchFamily="34" charset="0"/>
              </a:rPr>
              <a:t>to conduct pre-employment drug testing for </a:t>
            </a:r>
            <a:r>
              <a:rPr lang="en-US" sz="1100" dirty="0" smtClean="0">
                <a:latin typeface="Calibri" pitchFamily="34" charset="0"/>
              </a:rPr>
              <a:t>all job candidates </a:t>
            </a:r>
            <a:r>
              <a:rPr lang="en-US" sz="1100" b="0" dirty="0" smtClean="0">
                <a:latin typeface="Calibri" pitchFamily="34" charset="0"/>
              </a:rPr>
              <a:t>compared with privately owned organizations, nonprofit organizations and government agencies.    </a:t>
            </a:r>
            <a:endParaRPr lang="en-US" sz="1100" b="0" dirty="0">
              <a:latin typeface="Calibri" pitchFamily="34" charset="0"/>
            </a:endParaRPr>
          </a:p>
        </p:txBody>
      </p:sp>
      <p:graphicFrame>
        <p:nvGraphicFramePr>
          <p:cNvPr id="12" name="Content Placeholder 9"/>
          <p:cNvGraphicFramePr>
            <a:graphicFrameLocks/>
          </p:cNvGraphicFramePr>
          <p:nvPr/>
        </p:nvGraphicFramePr>
        <p:xfrm>
          <a:off x="609601" y="5486400"/>
          <a:ext cx="7772401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2056291"/>
                <a:gridCol w="1433744"/>
                <a:gridCol w="301841"/>
                <a:gridCol w="2037425"/>
              </a:tblGrid>
              <a:tr h="152400">
                <a:tc gridSpan="2">
                  <a:txBody>
                    <a:bodyPr/>
                    <a:lstStyle/>
                    <a:p>
                      <a:pPr algn="ctr" fontAlgn="t">
                        <a:buFont typeface="Arial" pitchFamily="34" charset="0"/>
                        <a:buNone/>
                      </a:pPr>
                      <a:r>
                        <a:rPr lang="en-US" sz="105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Organization</a:t>
                      </a: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Sector</a:t>
                      </a:r>
                      <a:endParaRPr lang="en-US" sz="105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Differences Based</a:t>
                      </a:r>
                      <a:r>
                        <a:rPr lang="en-US" sz="1050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 on Organization Sectors</a:t>
                      </a:r>
                      <a:endParaRPr lang="en-US" sz="105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Government agencies (23%)</a:t>
                      </a:r>
                      <a:endParaRPr lang="en-US" sz="105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Publicly</a:t>
                      </a: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for-profit (8%)</a:t>
                      </a:r>
                      <a:endParaRPr lang="en-US" sz="105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Privately</a:t>
                      </a: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for-profit (8%)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Nonprofit  organizations (6%) </a:t>
                      </a:r>
                      <a:endParaRPr lang="en-US" sz="105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Government agencies </a:t>
                      </a:r>
                      <a:endParaRPr lang="en-US" sz="105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&gt;</a:t>
                      </a:r>
                      <a:endParaRPr lang="en-US" sz="105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Publicly</a:t>
                      </a: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for-profit</a:t>
                      </a:r>
                      <a:endParaRPr lang="en-US" sz="105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Privately</a:t>
                      </a: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owned for-profit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Nonprofit organizations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5029200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latin typeface="Calibri" pitchFamily="34" charset="0"/>
              </a:rPr>
              <a:t>Government agencies are </a:t>
            </a:r>
            <a:r>
              <a:rPr lang="en-US" sz="1100" dirty="0" smtClean="0">
                <a:latin typeface="Calibri" pitchFamily="34" charset="0"/>
              </a:rPr>
              <a:t>more likely </a:t>
            </a:r>
            <a:r>
              <a:rPr lang="en-US" sz="1100" b="0" dirty="0" smtClean="0">
                <a:latin typeface="Calibri" pitchFamily="34" charset="0"/>
              </a:rPr>
              <a:t>to conduct pre-employment drug testing for </a:t>
            </a:r>
            <a:r>
              <a:rPr lang="en-US" sz="1100" dirty="0" smtClean="0">
                <a:latin typeface="Calibri" pitchFamily="34" charset="0"/>
              </a:rPr>
              <a:t>selected job candidates </a:t>
            </a:r>
            <a:r>
              <a:rPr lang="en-US" sz="1100" b="0" dirty="0" smtClean="0">
                <a:latin typeface="Calibri" pitchFamily="34" charset="0"/>
              </a:rPr>
              <a:t>compared with publicly owned for-profit organizations, privately owned for-profit organizations and nonprofit organizations.    </a:t>
            </a:r>
            <a:endParaRPr lang="en-US" sz="1100" b="0" dirty="0">
              <a:latin typeface="Calibri" pitchFamily="34" charset="0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533400" y="5638800"/>
            <a:ext cx="6858000" cy="3809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000" b="0" i="1" dirty="0"/>
          </a:p>
        </p:txBody>
      </p:sp>
      <p:graphicFrame>
        <p:nvGraphicFramePr>
          <p:cNvPr id="13" name="Content Placeholder 9"/>
          <p:cNvGraphicFramePr>
            <a:graphicFrameLocks/>
          </p:cNvGraphicFramePr>
          <p:nvPr/>
        </p:nvGraphicFramePr>
        <p:xfrm>
          <a:off x="609600" y="2362200"/>
          <a:ext cx="769620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822"/>
                <a:gridCol w="2385822"/>
                <a:gridCol w="2924556"/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Smaller Organizations</a:t>
                      </a:r>
                      <a:endParaRPr lang="en-US" sz="10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Larger Organizations</a:t>
                      </a:r>
                      <a:endParaRPr lang="en-US" sz="10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Differences Based</a:t>
                      </a:r>
                      <a:r>
                        <a:rPr lang="en-US" sz="1000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 on Organization Staff Size</a:t>
                      </a:r>
                      <a:endParaRPr lang="en-US" sz="10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1 to 99 employees (39%)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100 to 499 employees (56%)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500 to 2,499 employees (62%)</a:t>
                      </a:r>
                      <a:endParaRPr lang="en-US" sz="10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latin typeface="Calibri" pitchFamily="34" charset="0"/>
                        </a:rPr>
                        <a:t>2,500 to 24,999 employees (71%)</a:t>
                      </a:r>
                    </a:p>
                    <a:p>
                      <a:pPr fontAlgn="t">
                        <a:buFont typeface="Arial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25,000</a:t>
                      </a:r>
                      <a:r>
                        <a:rPr lang="en-US" sz="1000" baseline="0" dirty="0" smtClean="0">
                          <a:solidFill>
                            <a:srgbClr val="0C1C1D"/>
                          </a:solidFill>
                          <a:latin typeface="Calibri" pitchFamily="34" charset="0"/>
                        </a:rPr>
                        <a:t> + employees (71%) </a:t>
                      </a:r>
                      <a:endParaRPr lang="en-US" sz="1000" dirty="0" smtClean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aseline="0" dirty="0" smtClean="0">
                          <a:latin typeface="Calibri" pitchFamily="34" charset="0"/>
                        </a:rPr>
                        <a:t>Larger organizations &gt; smaller organizations</a:t>
                      </a:r>
                      <a:endParaRPr lang="en-US" sz="1000" dirty="0">
                        <a:solidFill>
                          <a:srgbClr val="0C1C1D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1905000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latin typeface="Calibri" pitchFamily="34" charset="0"/>
              </a:rPr>
              <a:t>Larger organizations (2,500 or more employees) are </a:t>
            </a:r>
            <a:r>
              <a:rPr lang="en-US" sz="1100" dirty="0" smtClean="0">
                <a:latin typeface="Calibri" pitchFamily="34" charset="0"/>
              </a:rPr>
              <a:t>more likely </a:t>
            </a:r>
            <a:r>
              <a:rPr lang="en-US" sz="1100" b="0" dirty="0" smtClean="0">
                <a:latin typeface="Calibri" pitchFamily="34" charset="0"/>
              </a:rPr>
              <a:t>to conduct pre-employment drug testing for </a:t>
            </a:r>
            <a:r>
              <a:rPr lang="en-US" sz="1100" dirty="0" smtClean="0">
                <a:latin typeface="Calibri" pitchFamily="34" charset="0"/>
              </a:rPr>
              <a:t>all job candidates </a:t>
            </a:r>
            <a:r>
              <a:rPr lang="en-US" sz="1100" b="0" dirty="0" smtClean="0">
                <a:latin typeface="Calibri" pitchFamily="34" charset="0"/>
              </a:rPr>
              <a:t>compared with smaller organizations (fewer than 2,500 employees).  </a:t>
            </a:r>
            <a:endParaRPr lang="en-US" sz="1100" b="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600200"/>
            <a:ext cx="3352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latin typeface="Calibri" pitchFamily="34" charset="0"/>
              </a:rPr>
              <a:t>Comparison </a:t>
            </a:r>
            <a:r>
              <a:rPr lang="en-US" sz="1400" dirty="0" smtClean="0">
                <a:latin typeface="Calibri" pitchFamily="34" charset="0"/>
              </a:rPr>
              <a:t>by Organization Staff Size</a:t>
            </a:r>
            <a:endParaRPr lang="en-US" sz="1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81000" y="14478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96472-4D2E-4527-9BA6-A1ACD254ACF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en-US" sz="2000" dirty="0" smtClean="0">
                <a:latin typeface="Calibri" pitchFamily="34" charset="0"/>
              </a:rPr>
              <a:t>Does your organization conduct </a:t>
            </a:r>
            <a:r>
              <a:rPr lang="en-US" sz="2000" u="sng" dirty="0" smtClean="0">
                <a:latin typeface="Calibri" pitchFamily="34" charset="0"/>
              </a:rPr>
              <a:t>post-employment </a:t>
            </a:r>
            <a:r>
              <a:rPr lang="en-US" sz="2000" dirty="0" smtClean="0">
                <a:latin typeface="Calibri" pitchFamily="34" charset="0"/>
              </a:rPr>
              <a:t>drug testing with current employees?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C1C1D"/>
              </a:solidFill>
              <a:effectLst/>
              <a:uLnTx/>
              <a:uFillTx/>
              <a:latin typeface="Calibri"/>
              <a:ea typeface="ＭＳ Ｐゴシック" pitchFamily="-65" charset="-128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owerPoint Template (data)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D050"/>
      </a:accent1>
      <a:accent2>
        <a:srgbClr val="FFFF00"/>
      </a:accent2>
      <a:accent3>
        <a:srgbClr val="CC0000"/>
      </a:accent3>
      <a:accent4>
        <a:srgbClr val="000000"/>
      </a:accent4>
      <a:accent5>
        <a:srgbClr val="7030A0"/>
      </a:accent5>
      <a:accent6>
        <a:srgbClr val="729900"/>
      </a:accent6>
      <a:hlink>
        <a:srgbClr val="990000"/>
      </a:hlink>
      <a:folHlink>
        <a:srgbClr val="FF6600"/>
      </a:folHlink>
    </a:clrScheme>
    <a:fontScheme name="2_PowerPoint Template (data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PowerPoint Template (data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owerPoint Template (data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owerPoint Template (data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owerPoint Template (data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owerPoint Template (data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owerPoint Template (data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owerPoint Template (data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2_PowerPoint Template (data)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PowerPoint Template (data)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Verve">
    <a:fillStyleLst>
      <a:solidFill>
        <a:schemeClr val="phClr"/>
      </a:solidFill>
      <a:gradFill rotWithShape="1">
        <a:gsLst>
          <a:gs pos="0">
            <a:schemeClr val="phClr">
              <a:tint val="10000"/>
              <a:satMod val="300000"/>
            </a:schemeClr>
          </a:gs>
          <a:gs pos="34000">
            <a:schemeClr val="phClr">
              <a:tint val="13500"/>
              <a:satMod val="250000"/>
            </a:schemeClr>
          </a:gs>
          <a:gs pos="100000">
            <a:schemeClr val="phClr">
              <a:tint val="60000"/>
              <a:satMod val="200000"/>
            </a:schemeClr>
          </a:gs>
        </a:gsLst>
        <a:path path="circle">
          <a:fillToRect l="50000" t="155000" r="50000" b="-55000"/>
        </a:path>
      </a:gradFill>
      <a:gradFill rotWithShape="1">
        <a:gsLst>
          <a:gs pos="0">
            <a:schemeClr val="phClr">
              <a:tint val="60000"/>
              <a:satMod val="160000"/>
            </a:schemeClr>
          </a:gs>
          <a:gs pos="46000">
            <a:schemeClr val="phClr">
              <a:tint val="86000"/>
              <a:satMod val="160000"/>
            </a:schemeClr>
          </a:gs>
          <a:gs pos="100000">
            <a:schemeClr val="phClr">
              <a:shade val="40000"/>
              <a:satMod val="160000"/>
            </a:schemeClr>
          </a:gs>
        </a:gsLst>
        <a:path path="circle">
          <a:fillToRect l="50000" t="155000" r="50000" b="-55000"/>
        </a:path>
      </a:gradFill>
    </a:fillStyleLst>
    <a:lnStyleLst>
      <a:ln w="9525" cap="flat" cmpd="sng" algn="ctr">
        <a:solidFill>
          <a:schemeClr val="phClr">
            <a:satMod val="12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147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_PowerPoint Template (data)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PowerPoint Template (data)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Verve">
    <a:fillStyleLst>
      <a:solidFill>
        <a:schemeClr val="phClr"/>
      </a:solidFill>
      <a:gradFill rotWithShape="1">
        <a:gsLst>
          <a:gs pos="0">
            <a:schemeClr val="phClr">
              <a:tint val="10000"/>
              <a:satMod val="300000"/>
            </a:schemeClr>
          </a:gs>
          <a:gs pos="34000">
            <a:schemeClr val="phClr">
              <a:tint val="13500"/>
              <a:satMod val="250000"/>
            </a:schemeClr>
          </a:gs>
          <a:gs pos="100000">
            <a:schemeClr val="phClr">
              <a:tint val="60000"/>
              <a:satMod val="200000"/>
            </a:schemeClr>
          </a:gs>
        </a:gsLst>
        <a:path path="circle">
          <a:fillToRect l="50000" t="155000" r="50000" b="-55000"/>
        </a:path>
      </a:gradFill>
      <a:gradFill rotWithShape="1">
        <a:gsLst>
          <a:gs pos="0">
            <a:schemeClr val="phClr">
              <a:tint val="60000"/>
              <a:satMod val="160000"/>
            </a:schemeClr>
          </a:gs>
          <a:gs pos="46000">
            <a:schemeClr val="phClr">
              <a:tint val="86000"/>
              <a:satMod val="160000"/>
            </a:schemeClr>
          </a:gs>
          <a:gs pos="100000">
            <a:schemeClr val="phClr">
              <a:shade val="40000"/>
              <a:satMod val="160000"/>
            </a:schemeClr>
          </a:gs>
        </a:gsLst>
        <a:path path="circle">
          <a:fillToRect l="50000" t="155000" r="50000" b="-55000"/>
        </a:path>
      </a:gradFill>
    </a:fillStyleLst>
    <a:lnStyleLst>
      <a:ln w="9525" cap="flat" cmpd="sng" algn="ctr">
        <a:solidFill>
          <a:schemeClr val="phClr">
            <a:satMod val="12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147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_PowerPoint Template (data)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PowerPoint Template (data)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Verve">
    <a:fillStyleLst>
      <a:solidFill>
        <a:schemeClr val="phClr"/>
      </a:solidFill>
      <a:gradFill rotWithShape="1">
        <a:gsLst>
          <a:gs pos="0">
            <a:schemeClr val="phClr">
              <a:tint val="10000"/>
              <a:satMod val="300000"/>
            </a:schemeClr>
          </a:gs>
          <a:gs pos="34000">
            <a:schemeClr val="phClr">
              <a:tint val="13500"/>
              <a:satMod val="250000"/>
            </a:schemeClr>
          </a:gs>
          <a:gs pos="100000">
            <a:schemeClr val="phClr">
              <a:tint val="60000"/>
              <a:satMod val="200000"/>
            </a:schemeClr>
          </a:gs>
        </a:gsLst>
        <a:path path="circle">
          <a:fillToRect l="50000" t="155000" r="50000" b="-55000"/>
        </a:path>
      </a:gradFill>
      <a:gradFill rotWithShape="1">
        <a:gsLst>
          <a:gs pos="0">
            <a:schemeClr val="phClr">
              <a:tint val="60000"/>
              <a:satMod val="160000"/>
            </a:schemeClr>
          </a:gs>
          <a:gs pos="46000">
            <a:schemeClr val="phClr">
              <a:tint val="86000"/>
              <a:satMod val="160000"/>
            </a:schemeClr>
          </a:gs>
          <a:gs pos="100000">
            <a:schemeClr val="phClr">
              <a:shade val="40000"/>
              <a:satMod val="160000"/>
            </a:schemeClr>
          </a:gs>
        </a:gsLst>
        <a:path path="circle">
          <a:fillToRect l="50000" t="155000" r="50000" b="-55000"/>
        </a:path>
      </a:gradFill>
    </a:fillStyleLst>
    <a:lnStyleLst>
      <a:ln w="9525" cap="flat" cmpd="sng" algn="ctr">
        <a:solidFill>
          <a:schemeClr val="phClr">
            <a:satMod val="12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147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2_PowerPoint Template (data)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PowerPoint Template (data)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Verve">
    <a:fillStyleLst>
      <a:solidFill>
        <a:schemeClr val="phClr"/>
      </a:solidFill>
      <a:gradFill rotWithShape="1">
        <a:gsLst>
          <a:gs pos="0">
            <a:schemeClr val="phClr">
              <a:tint val="10000"/>
              <a:satMod val="300000"/>
            </a:schemeClr>
          </a:gs>
          <a:gs pos="34000">
            <a:schemeClr val="phClr">
              <a:tint val="13500"/>
              <a:satMod val="250000"/>
            </a:schemeClr>
          </a:gs>
          <a:gs pos="100000">
            <a:schemeClr val="phClr">
              <a:tint val="60000"/>
              <a:satMod val="200000"/>
            </a:schemeClr>
          </a:gs>
        </a:gsLst>
        <a:path path="circle">
          <a:fillToRect l="50000" t="155000" r="50000" b="-55000"/>
        </a:path>
      </a:gradFill>
      <a:gradFill rotWithShape="1">
        <a:gsLst>
          <a:gs pos="0">
            <a:schemeClr val="phClr">
              <a:tint val="60000"/>
              <a:satMod val="160000"/>
            </a:schemeClr>
          </a:gs>
          <a:gs pos="46000">
            <a:schemeClr val="phClr">
              <a:tint val="86000"/>
              <a:satMod val="160000"/>
            </a:schemeClr>
          </a:gs>
          <a:gs pos="100000">
            <a:schemeClr val="phClr">
              <a:shade val="40000"/>
              <a:satMod val="160000"/>
            </a:schemeClr>
          </a:gs>
        </a:gsLst>
        <a:path path="circle">
          <a:fillToRect l="50000" t="155000" r="50000" b="-55000"/>
        </a:path>
      </a:gradFill>
    </a:fillStyleLst>
    <a:lnStyleLst>
      <a:ln w="9525" cap="flat" cmpd="sng" algn="ctr">
        <a:solidFill>
          <a:schemeClr val="phClr">
            <a:satMod val="12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147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</a:effectStyle>
      <a:effectStyle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38CD8D1DEC5E4BA39F9207DDB45FB2" ma:contentTypeVersion="1" ma:contentTypeDescription="Create a new document." ma:contentTypeScope="" ma:versionID="a062995174eef5a184aae6ce5f5b30c0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C01ADF8-3177-40C2-B41C-28433351D5C0}"/>
</file>

<file path=customXml/itemProps2.xml><?xml version="1.0" encoding="utf-8"?>
<ds:datastoreItem xmlns:ds="http://schemas.openxmlformats.org/officeDocument/2006/customXml" ds:itemID="{2E348AD9-6041-4736-B0C0-A6086A08E4EC}"/>
</file>

<file path=customXml/itemProps3.xml><?xml version="1.0" encoding="utf-8"?>
<ds:datastoreItem xmlns:ds="http://schemas.openxmlformats.org/officeDocument/2006/customXml" ds:itemID="{12574C41-038F-4281-82E1-A3BF2EC0778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13797</TotalTime>
  <Words>2632</Words>
  <Application>Microsoft Office PowerPoint</Application>
  <PresentationFormat>On-screen Show (4:3)</PresentationFormat>
  <Paragraphs>422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2_PowerPoint Template (data)</vt:lpstr>
      <vt:lpstr>SHRM Poll: Drug Testing Efficacy</vt:lpstr>
      <vt:lpstr>Slide 2</vt:lpstr>
      <vt:lpstr>Key Findings</vt:lpstr>
      <vt:lpstr>Slide 4</vt:lpstr>
      <vt:lpstr>How are you involved in your organization’s drug testing program? </vt:lpstr>
      <vt:lpstr>For approximately how many years has your organization been conducting pre- and/or post-employment drug testing?</vt:lpstr>
      <vt:lpstr>Slide 7</vt:lpstr>
      <vt:lpstr>Slide 8</vt:lpstr>
      <vt:lpstr>Slide 9</vt:lpstr>
      <vt:lpstr>Does your organization conduct pre- and/or post-employment drug testing with its contract employees?</vt:lpstr>
      <vt:lpstr>Does your organization conduct pre- and/or post-employment drug testing with its contract employees?</vt:lpstr>
      <vt:lpstr>Which of the following post-employment drug tests does your organization conduct? </vt:lpstr>
      <vt:lpstr>To what degree are the U.S. pre- and/or post-employment protocols/polices also applied at locations outside the United States? </vt:lpstr>
      <vt:lpstr>Slide 14</vt:lpstr>
      <vt:lpstr>Absenteeism rates at organizations before and after drug testing program implementation</vt:lpstr>
      <vt:lpstr>Workers’ compensation incidence rates at organizations before and after drug testing program implementation</vt:lpstr>
      <vt:lpstr>Change in employee productivity in organizations after drug testing program implementation</vt:lpstr>
      <vt:lpstr>Change in employee turnover rates in organizations after drug testing program implementation</vt:lpstr>
      <vt:lpstr>Slide 19</vt:lpstr>
      <vt:lpstr>Does your organization conduct drug testing in-house or at an off-site testing facility run by another entity?</vt:lpstr>
      <vt:lpstr>What type of sample is used for your organization’s drug testing program? </vt:lpstr>
      <vt:lpstr>How much does it cost your organization each time a drug test in conducted (per employee or job candidate)? </vt:lpstr>
      <vt:lpstr>Slide 23</vt:lpstr>
      <vt:lpstr>What is the average entry-level full-time annual salary at your organization? </vt:lpstr>
      <vt:lpstr>In 2010, how much did your organization spend on recruiting, training and drug testing combined? </vt:lpstr>
      <vt:lpstr>Slide 26</vt:lpstr>
      <vt:lpstr>What are the primary reasons your organization does not conduct pre-and/or post-employment drug testing? </vt:lpstr>
      <vt:lpstr>What is the primary reason your organization does not conduct pre- and/or post-employment drug testing? </vt:lpstr>
      <vt:lpstr>Slide 29</vt:lpstr>
      <vt:lpstr>Demographics: Industry </vt:lpstr>
      <vt:lpstr>Demographics: Industry (Continued)</vt:lpstr>
      <vt:lpstr>Demographics: Organization Staff Size</vt:lpstr>
      <vt:lpstr>Demographics: Organization Sector</vt:lpstr>
      <vt:lpstr>Demographics: Other</vt:lpstr>
      <vt:lpstr>SHRM/DATIA Poll: Drug Testing Efficacy </vt:lpstr>
    </vt:vector>
  </TitlesOfParts>
  <Company>shrm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w042307 - NonCompete</dc:title>
  <dc:creator>jvictor</dc:creator>
  <cp:lastModifiedBy>rboyd</cp:lastModifiedBy>
  <cp:revision>1223</cp:revision>
  <dcterms:created xsi:type="dcterms:W3CDTF">2010-01-08T15:23:03Z</dcterms:created>
  <dcterms:modified xsi:type="dcterms:W3CDTF">2011-09-06T19:55:38Z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0x0101000438CD8D1DEC5E4BA39F9207DDB45FB2</vt:lpwstr>
  </property>
</Properties>
</file>